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93" r:id="rId3"/>
    <p:sldId id="298" r:id="rId4"/>
    <p:sldId id="284" r:id="rId5"/>
    <p:sldId id="295" r:id="rId6"/>
    <p:sldId id="296" r:id="rId7"/>
    <p:sldId id="297" r:id="rId8"/>
    <p:sldId id="285" r:id="rId9"/>
    <p:sldId id="259" r:id="rId10"/>
    <p:sldId id="257" r:id="rId11"/>
    <p:sldId id="277" r:id="rId12"/>
    <p:sldId id="303" r:id="rId13"/>
    <p:sldId id="304" r:id="rId14"/>
    <p:sldId id="286" r:id="rId15"/>
    <p:sldId id="300" r:id="rId16"/>
    <p:sldId id="301" r:id="rId17"/>
    <p:sldId id="302" r:id="rId18"/>
    <p:sldId id="283" r:id="rId19"/>
    <p:sldId id="299" r:id="rId20"/>
  </p:sldIdLst>
  <p:sldSz cx="12192000" cy="6858000"/>
  <p:notesSz cx="12192000" cy="6858000"/>
  <p:embeddedFontLst>
    <p:embeddedFont>
      <p:font typeface="Franklin Gothic Medium" pitchFamily="34" charset="0"/>
      <p:regular r:id="rId22"/>
      <p: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Franklin Gothic Medium Cond" pitchFamily="34" charset="0"/>
      <p:regular r:id="rId28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 Windows" initials="ПW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1E58"/>
    <a:srgbClr val="4C348E"/>
    <a:srgbClr val="B9D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4F50F-6CB6-426C-AADE-8CE983AF0553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0A9ED-5D0C-4339-803C-1630091F18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460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0A9ED-5D0C-4339-803C-1630091F18F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0A9ED-5D0C-4339-803C-1630091F18F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187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0A9ED-5D0C-4339-803C-1630091F18F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5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0A9ED-5D0C-4339-803C-1630091F18F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0A9ED-5D0C-4339-803C-1630091F18F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407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0A9ED-5D0C-4339-803C-1630091F18F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709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0A9ED-5D0C-4339-803C-1630091F18F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4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85858"/>
                </a:solidFill>
                <a:latin typeface="Franklin Gothic Medium Cond"/>
                <a:cs typeface="Franklin Gothic Medium C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85858"/>
                </a:solidFill>
                <a:latin typeface="Franklin Gothic Medium Cond"/>
                <a:cs typeface="Franklin Gothic Medium C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85858"/>
                </a:solidFill>
                <a:latin typeface="Franklin Gothic Medium Cond"/>
                <a:cs typeface="Franklin Gothic Medium C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611" y="623316"/>
            <a:ext cx="5580888" cy="85648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24611" y="1591055"/>
            <a:ext cx="6190615" cy="0"/>
          </a:xfrm>
          <a:custGeom>
            <a:avLst/>
            <a:gdLst/>
            <a:ahLst/>
            <a:cxnLst/>
            <a:rect l="l" t="t" r="r" b="b"/>
            <a:pathLst>
              <a:path w="6190615">
                <a:moveTo>
                  <a:pt x="0" y="0"/>
                </a:moveTo>
                <a:lnTo>
                  <a:pt x="6190107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257544" y="495300"/>
            <a:ext cx="3486150" cy="0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46403" y="495300"/>
            <a:ext cx="828675" cy="0"/>
          </a:xfrm>
          <a:custGeom>
            <a:avLst/>
            <a:gdLst/>
            <a:ahLst/>
            <a:cxnLst/>
            <a:rect l="l" t="t" r="r" b="b"/>
            <a:pathLst>
              <a:path w="828675">
                <a:moveTo>
                  <a:pt x="0" y="0"/>
                </a:moveTo>
                <a:lnTo>
                  <a:pt x="82867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62044" y="621791"/>
            <a:ext cx="5582412" cy="8564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85858"/>
                </a:solidFill>
                <a:latin typeface="Franklin Gothic Medium Cond"/>
                <a:cs typeface="Franklin Gothic Medium C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02383" y="1672589"/>
            <a:ext cx="8620125" cy="2465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585858"/>
                </a:solidFill>
                <a:latin typeface="Franklin Gothic Medium Cond"/>
                <a:cs typeface="Franklin Gothic Medium C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02383" y="1672589"/>
            <a:ext cx="8620125" cy="2465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585858"/>
                </a:solidFill>
                <a:latin typeface="Franklin Gothic Medium Cond"/>
                <a:cs typeface="Franklin Gothic Medium C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8.jpeg"/><Relationship Id="rId4" Type="http://schemas.openxmlformats.org/officeDocument/2006/relationships/image" Target="../media/image46.pn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6.png"/><Relationship Id="rId9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6.png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.png"/><Relationship Id="rId7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00400" y="1705737"/>
            <a:ext cx="8153400" cy="43249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620" algn="ctr">
              <a:lnSpc>
                <a:spcPct val="150000"/>
              </a:lnSpc>
              <a:spcBef>
                <a:spcPts val="105"/>
              </a:spcBef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«Наставничество в современной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школе:Форматы</a:t>
            </a:r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 взаимодействия.</a:t>
            </a:r>
            <a:r>
              <a:rPr lang="ru-RU" sz="2800" b="0" i="0" smtClean="0">
                <a:solidFill>
                  <a:schemeClr val="accent1">
                    <a:lumMod val="50000"/>
                  </a:schemeClr>
                </a:solidFill>
                <a:effectLst/>
                <a:latin typeface="Franklin Gothic Medium" panose="020B0603020102020204" pitchFamily="34" charset="0"/>
              </a:rPr>
              <a:t>»</a:t>
            </a:r>
            <a:endParaRPr lang="en-US" sz="2800" b="0" i="0" dirty="0" smtClean="0">
              <a:solidFill>
                <a:schemeClr val="accent1">
                  <a:lumMod val="50000"/>
                </a:schemeClr>
              </a:solidFill>
              <a:effectLst/>
              <a:latin typeface="Franklin Gothic Medium" panose="020B0603020102020204" pitchFamily="34" charset="0"/>
            </a:endParaRPr>
          </a:p>
          <a:p>
            <a:pPr marL="7620" algn="ctr">
              <a:lnSpc>
                <a:spcPct val="150000"/>
              </a:lnSpc>
              <a:spcBef>
                <a:spcPts val="105"/>
              </a:spcBef>
            </a:pPr>
            <a:endParaRPr lang="en-US" sz="2800" spc="-5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  <a:cs typeface="Franklin Gothic Medium Cond"/>
            </a:endParaRPr>
          </a:p>
          <a:p>
            <a:pPr marL="7620" algn="l">
              <a:lnSpc>
                <a:spcPct val="150000"/>
              </a:lnSpc>
              <a:spcBef>
                <a:spcPts val="105"/>
              </a:spcBef>
            </a:pPr>
            <a:r>
              <a:rPr lang="ru-RU" sz="2000" b="1" spc="-5" dirty="0" smtClean="0">
                <a:solidFill>
                  <a:schemeClr val="accent1"/>
                </a:solidFill>
                <a:latin typeface="Franklin Gothic Medium Cond"/>
                <a:cs typeface="Franklin Gothic Medium Cond"/>
              </a:rPr>
              <a:t>Номинация:</a:t>
            </a:r>
            <a:r>
              <a:rPr lang="ru-RU" sz="2000" b="1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 «Лучшая практика наставничества»</a:t>
            </a:r>
          </a:p>
          <a:p>
            <a:pPr marL="7620" algn="l">
              <a:lnSpc>
                <a:spcPct val="150000"/>
              </a:lnSpc>
              <a:spcBef>
                <a:spcPts val="105"/>
              </a:spcBef>
            </a:pPr>
            <a:r>
              <a:rPr lang="ru-RU" sz="2000" b="1" spc="-5" dirty="0" smtClean="0">
                <a:solidFill>
                  <a:schemeClr val="accent1"/>
                </a:solidFill>
                <a:latin typeface="Franklin Gothic Medium Cond"/>
                <a:cs typeface="Franklin Gothic Medium Cond"/>
              </a:rPr>
              <a:t>Наставник:</a:t>
            </a:r>
            <a:r>
              <a:rPr lang="ru-RU" sz="2000" b="1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 </a:t>
            </a:r>
            <a:r>
              <a:rPr lang="ru-RU" sz="2000" b="1" spc="-5" dirty="0" err="1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Асадуллина</a:t>
            </a:r>
            <a:r>
              <a:rPr lang="ru-RU" sz="2000" b="1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Анна Иосифовна</a:t>
            </a:r>
          </a:p>
          <a:p>
            <a:pPr marL="7620" algn="l">
              <a:lnSpc>
                <a:spcPct val="150000"/>
              </a:lnSpc>
              <a:spcBef>
                <a:spcPts val="105"/>
              </a:spcBef>
            </a:pPr>
            <a:r>
              <a:rPr lang="ru-RU" sz="2000" b="1" spc="-5" dirty="0" smtClean="0">
                <a:solidFill>
                  <a:schemeClr val="accent1"/>
                </a:solidFill>
                <a:latin typeface="Franklin Gothic Medium Cond"/>
                <a:cs typeface="Franklin Gothic Medium Cond"/>
              </a:rPr>
              <a:t>Должность</a:t>
            </a:r>
            <a:r>
              <a:rPr lang="ru-RU" sz="2000" b="1" spc="-5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:</a:t>
            </a:r>
            <a:r>
              <a:rPr lang="ru-RU" sz="2000" b="1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учитель иностранного языка высшей квалификационной категории  (стаж  работы 14 лет)</a:t>
            </a:r>
          </a:p>
          <a:p>
            <a:pPr marL="7620" algn="l">
              <a:lnSpc>
                <a:spcPct val="150000"/>
              </a:lnSpc>
              <a:spcBef>
                <a:spcPts val="105"/>
              </a:spcBef>
            </a:pPr>
            <a:r>
              <a:rPr lang="ru-RU" sz="2000" b="1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                                                                             2024 г.</a:t>
            </a:r>
            <a:endParaRPr sz="2000" dirty="0">
              <a:latin typeface="Franklin Gothic Medium Cond"/>
              <a:cs typeface="Franklin Gothic Medium Co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152400"/>
            <a:ext cx="5932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1F5F"/>
                </a:solidFill>
                <a:latin typeface="Franklin Gothic Medium Cond"/>
              </a:rPr>
              <a:t>Муниципальное общеобразовательное бюджетное учреждение средняя общеобразовательная школа №3 с углубленным изучением отдельных предметов с. Бижбуляк </a:t>
            </a:r>
            <a:r>
              <a:rPr lang="ru-RU" sz="2000" b="1" dirty="0" err="1" smtClean="0">
                <a:solidFill>
                  <a:srgbClr val="001F5F"/>
                </a:solidFill>
                <a:latin typeface="Franklin Gothic Medium Cond"/>
              </a:rPr>
              <a:t>Бижбулякского</a:t>
            </a:r>
            <a:r>
              <a:rPr lang="ru-RU" sz="2000" b="1" dirty="0" smtClean="0">
                <a:solidFill>
                  <a:srgbClr val="001F5F"/>
                </a:solidFill>
                <a:latin typeface="Franklin Gothic Medium Cond"/>
              </a:rPr>
              <a:t> района Республики Башкортостан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78218"/>
            <a:ext cx="2209800" cy="3310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611" y="627887"/>
              <a:ext cx="5580888" cy="8549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611" y="495300"/>
              <a:ext cx="9419590" cy="1096010"/>
            </a:xfrm>
            <a:custGeom>
              <a:avLst/>
              <a:gdLst/>
              <a:ahLst/>
              <a:cxnLst/>
              <a:rect l="l" t="t" r="r" b="b"/>
              <a:pathLst>
                <a:path w="9419590" h="1096010">
                  <a:moveTo>
                    <a:pt x="0" y="1095755"/>
                  </a:moveTo>
                  <a:lnTo>
                    <a:pt x="6372224" y="1095755"/>
                  </a:lnTo>
                </a:path>
                <a:path w="9419590" h="1096010">
                  <a:moveTo>
                    <a:pt x="5932932" y="0"/>
                  </a:moveTo>
                  <a:lnTo>
                    <a:pt x="9419082" y="0"/>
                  </a:lnTo>
                </a:path>
                <a:path w="9419590" h="1096010">
                  <a:moveTo>
                    <a:pt x="621791" y="0"/>
                  </a:moveTo>
                  <a:lnTo>
                    <a:pt x="1450467" y="0"/>
                  </a:lnTo>
                </a:path>
              </a:pathLst>
            </a:custGeom>
            <a:ln w="57912">
              <a:solidFill>
                <a:srgbClr val="2C2B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54579" y="2563367"/>
              <a:ext cx="1271270" cy="1181100"/>
            </a:xfrm>
            <a:custGeom>
              <a:avLst/>
              <a:gdLst/>
              <a:ahLst/>
              <a:cxnLst/>
              <a:rect l="l" t="t" r="r" b="b"/>
              <a:pathLst>
                <a:path w="1271270" h="1181100">
                  <a:moveTo>
                    <a:pt x="0" y="196850"/>
                  </a:moveTo>
                  <a:lnTo>
                    <a:pt x="5199" y="151715"/>
                  </a:lnTo>
                  <a:lnTo>
                    <a:pt x="20008" y="110282"/>
                  </a:lnTo>
                  <a:lnTo>
                    <a:pt x="43247" y="73732"/>
                  </a:lnTo>
                  <a:lnTo>
                    <a:pt x="73732" y="43247"/>
                  </a:lnTo>
                  <a:lnTo>
                    <a:pt x="110282" y="20008"/>
                  </a:lnTo>
                  <a:lnTo>
                    <a:pt x="151715" y="5199"/>
                  </a:lnTo>
                  <a:lnTo>
                    <a:pt x="196850" y="0"/>
                  </a:lnTo>
                  <a:lnTo>
                    <a:pt x="1074166" y="0"/>
                  </a:lnTo>
                  <a:lnTo>
                    <a:pt x="1119300" y="5199"/>
                  </a:lnTo>
                  <a:lnTo>
                    <a:pt x="1160733" y="20008"/>
                  </a:lnTo>
                  <a:lnTo>
                    <a:pt x="1197283" y="43247"/>
                  </a:lnTo>
                  <a:lnTo>
                    <a:pt x="1227768" y="73732"/>
                  </a:lnTo>
                  <a:lnTo>
                    <a:pt x="1251007" y="110282"/>
                  </a:lnTo>
                  <a:lnTo>
                    <a:pt x="1265816" y="151715"/>
                  </a:lnTo>
                  <a:lnTo>
                    <a:pt x="1271016" y="196850"/>
                  </a:lnTo>
                  <a:lnTo>
                    <a:pt x="1271016" y="984250"/>
                  </a:lnTo>
                  <a:lnTo>
                    <a:pt x="1265816" y="1029384"/>
                  </a:lnTo>
                  <a:lnTo>
                    <a:pt x="1251007" y="1070817"/>
                  </a:lnTo>
                  <a:lnTo>
                    <a:pt x="1227768" y="1107367"/>
                  </a:lnTo>
                  <a:lnTo>
                    <a:pt x="1197283" y="1137852"/>
                  </a:lnTo>
                  <a:lnTo>
                    <a:pt x="1160733" y="1161091"/>
                  </a:lnTo>
                  <a:lnTo>
                    <a:pt x="1119300" y="1175900"/>
                  </a:lnTo>
                  <a:lnTo>
                    <a:pt x="1074166" y="1181100"/>
                  </a:lnTo>
                  <a:lnTo>
                    <a:pt x="196850" y="1181100"/>
                  </a:lnTo>
                  <a:lnTo>
                    <a:pt x="151715" y="1175900"/>
                  </a:lnTo>
                  <a:lnTo>
                    <a:pt x="110282" y="1161091"/>
                  </a:lnTo>
                  <a:lnTo>
                    <a:pt x="73732" y="1137852"/>
                  </a:lnTo>
                  <a:lnTo>
                    <a:pt x="43247" y="1107367"/>
                  </a:lnTo>
                  <a:lnTo>
                    <a:pt x="20008" y="1070817"/>
                  </a:lnTo>
                  <a:lnTo>
                    <a:pt x="5199" y="1029384"/>
                  </a:lnTo>
                  <a:lnTo>
                    <a:pt x="0" y="984250"/>
                  </a:lnTo>
                  <a:lnTo>
                    <a:pt x="0" y="196850"/>
                  </a:lnTo>
                  <a:close/>
                </a:path>
              </a:pathLst>
            </a:custGeom>
            <a:ln w="76200">
              <a:solidFill>
                <a:srgbClr val="2C2B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161776" y="2375916"/>
              <a:ext cx="573405" cy="573405"/>
            </a:xfrm>
            <a:custGeom>
              <a:avLst/>
              <a:gdLst/>
              <a:ahLst/>
              <a:cxnLst/>
              <a:rect l="l" t="t" r="r" b="b"/>
              <a:pathLst>
                <a:path w="573404" h="573405">
                  <a:moveTo>
                    <a:pt x="286512" y="0"/>
                  </a:moveTo>
                  <a:lnTo>
                    <a:pt x="240036" y="3749"/>
                  </a:lnTo>
                  <a:lnTo>
                    <a:pt x="195949" y="14606"/>
                  </a:lnTo>
                  <a:lnTo>
                    <a:pt x="154840" y="31978"/>
                  </a:lnTo>
                  <a:lnTo>
                    <a:pt x="117299" y="55278"/>
                  </a:lnTo>
                  <a:lnTo>
                    <a:pt x="83915" y="83915"/>
                  </a:lnTo>
                  <a:lnTo>
                    <a:pt x="55278" y="117299"/>
                  </a:lnTo>
                  <a:lnTo>
                    <a:pt x="31978" y="154840"/>
                  </a:lnTo>
                  <a:lnTo>
                    <a:pt x="14606" y="195949"/>
                  </a:lnTo>
                  <a:lnTo>
                    <a:pt x="3749" y="240036"/>
                  </a:lnTo>
                  <a:lnTo>
                    <a:pt x="0" y="286512"/>
                  </a:lnTo>
                  <a:lnTo>
                    <a:pt x="3749" y="332987"/>
                  </a:lnTo>
                  <a:lnTo>
                    <a:pt x="14606" y="377074"/>
                  </a:lnTo>
                  <a:lnTo>
                    <a:pt x="31978" y="418183"/>
                  </a:lnTo>
                  <a:lnTo>
                    <a:pt x="55278" y="455724"/>
                  </a:lnTo>
                  <a:lnTo>
                    <a:pt x="83915" y="489108"/>
                  </a:lnTo>
                  <a:lnTo>
                    <a:pt x="117299" y="517745"/>
                  </a:lnTo>
                  <a:lnTo>
                    <a:pt x="154840" y="541045"/>
                  </a:lnTo>
                  <a:lnTo>
                    <a:pt x="195949" y="558417"/>
                  </a:lnTo>
                  <a:lnTo>
                    <a:pt x="240036" y="569274"/>
                  </a:lnTo>
                  <a:lnTo>
                    <a:pt x="286512" y="573024"/>
                  </a:lnTo>
                  <a:lnTo>
                    <a:pt x="332987" y="569274"/>
                  </a:lnTo>
                  <a:lnTo>
                    <a:pt x="377074" y="558417"/>
                  </a:lnTo>
                  <a:lnTo>
                    <a:pt x="418183" y="541045"/>
                  </a:lnTo>
                  <a:lnTo>
                    <a:pt x="455724" y="517745"/>
                  </a:lnTo>
                  <a:lnTo>
                    <a:pt x="489108" y="489108"/>
                  </a:lnTo>
                  <a:lnTo>
                    <a:pt x="517745" y="455724"/>
                  </a:lnTo>
                  <a:lnTo>
                    <a:pt x="541045" y="418183"/>
                  </a:lnTo>
                  <a:lnTo>
                    <a:pt x="558417" y="377074"/>
                  </a:lnTo>
                  <a:lnTo>
                    <a:pt x="569274" y="332987"/>
                  </a:lnTo>
                  <a:lnTo>
                    <a:pt x="573024" y="286512"/>
                  </a:lnTo>
                  <a:lnTo>
                    <a:pt x="569274" y="240036"/>
                  </a:lnTo>
                  <a:lnTo>
                    <a:pt x="558417" y="195949"/>
                  </a:lnTo>
                  <a:lnTo>
                    <a:pt x="541045" y="154840"/>
                  </a:lnTo>
                  <a:lnTo>
                    <a:pt x="517745" y="117299"/>
                  </a:lnTo>
                  <a:lnTo>
                    <a:pt x="489108" y="83915"/>
                  </a:lnTo>
                  <a:lnTo>
                    <a:pt x="455724" y="55278"/>
                  </a:lnTo>
                  <a:lnTo>
                    <a:pt x="418183" y="31978"/>
                  </a:lnTo>
                  <a:lnTo>
                    <a:pt x="377074" y="14606"/>
                  </a:lnTo>
                  <a:lnTo>
                    <a:pt x="332987" y="3749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19044" y="1610867"/>
              <a:ext cx="7176770" cy="964565"/>
            </a:xfrm>
            <a:custGeom>
              <a:avLst/>
              <a:gdLst/>
              <a:ahLst/>
              <a:cxnLst/>
              <a:rect l="l" t="t" r="r" b="b"/>
              <a:pathLst>
                <a:path w="7176770" h="964564">
                  <a:moveTo>
                    <a:pt x="0" y="556260"/>
                  </a:moveTo>
                  <a:lnTo>
                    <a:pt x="7175881" y="556260"/>
                  </a:lnTo>
                </a:path>
                <a:path w="7176770" h="964564">
                  <a:moveTo>
                    <a:pt x="0" y="531876"/>
                  </a:moveTo>
                  <a:lnTo>
                    <a:pt x="0" y="964438"/>
                  </a:lnTo>
                </a:path>
                <a:path w="7176770" h="964564">
                  <a:moveTo>
                    <a:pt x="3642359" y="0"/>
                  </a:moveTo>
                  <a:lnTo>
                    <a:pt x="3642359" y="963168"/>
                  </a:lnTo>
                </a:path>
                <a:path w="7176770" h="964564">
                  <a:moveTo>
                    <a:pt x="7176515" y="531876"/>
                  </a:moveTo>
                  <a:lnTo>
                    <a:pt x="7176515" y="964438"/>
                  </a:lnTo>
                </a:path>
              </a:pathLst>
            </a:custGeom>
            <a:ln w="57912">
              <a:solidFill>
                <a:srgbClr val="2C2B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3667" y="627887"/>
              <a:ext cx="5580888" cy="854963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87907" y="783716"/>
            <a:ext cx="84683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dirty="0" smtClean="0">
                <a:solidFill>
                  <a:srgbClr val="FFFFFF"/>
                </a:solidFill>
              </a:rPr>
              <a:t>Этапы</a:t>
            </a:r>
            <a:r>
              <a:rPr spc="-45" dirty="0" smtClean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реализации практики </a:t>
            </a:r>
            <a:r>
              <a:rPr spc="10" dirty="0" err="1" smtClean="0">
                <a:solidFill>
                  <a:srgbClr val="FFFFFF"/>
                </a:solidFill>
              </a:rPr>
              <a:t>наставничества</a:t>
            </a:r>
            <a:endParaRPr spc="10" dirty="0">
              <a:solidFill>
                <a:srgbClr val="FFFFFF"/>
              </a:solidFill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76400" y="5334000"/>
            <a:ext cx="2675000" cy="1260600"/>
            <a:chOff x="905255" y="5125211"/>
            <a:chExt cx="3446145" cy="1469390"/>
          </a:xfrm>
        </p:grpSpPr>
        <p:sp>
          <p:nvSpPr>
            <p:cNvPr id="13" name="object 13"/>
            <p:cNvSpPr/>
            <p:nvPr/>
          </p:nvSpPr>
          <p:spPr>
            <a:xfrm>
              <a:off x="905255" y="5125211"/>
              <a:ext cx="3446145" cy="1469390"/>
            </a:xfrm>
            <a:custGeom>
              <a:avLst/>
              <a:gdLst/>
              <a:ahLst/>
              <a:cxnLst/>
              <a:rect l="l" t="t" r="r" b="b"/>
              <a:pathLst>
                <a:path w="3446145" h="1469390">
                  <a:moveTo>
                    <a:pt x="0" y="1469136"/>
                  </a:moveTo>
                  <a:lnTo>
                    <a:pt x="878458" y="0"/>
                  </a:lnTo>
                  <a:lnTo>
                    <a:pt x="3445764" y="0"/>
                  </a:lnTo>
                  <a:lnTo>
                    <a:pt x="2567305" y="1469136"/>
                  </a:lnTo>
                  <a:lnTo>
                    <a:pt x="0" y="1469136"/>
                  </a:lnTo>
                  <a:close/>
                </a:path>
              </a:pathLst>
            </a:custGeom>
            <a:ln w="76200">
              <a:solidFill>
                <a:srgbClr val="2C2B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9471" y="5524499"/>
              <a:ext cx="1402080" cy="10271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59963" y="5218175"/>
              <a:ext cx="1403603" cy="102717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926465" y="3797878"/>
            <a:ext cx="36455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7870" algn="l">
              <a:lnSpc>
                <a:spcPct val="100000"/>
              </a:lnSpc>
              <a:spcBef>
                <a:spcPts val="100"/>
              </a:spcBef>
            </a:pPr>
            <a:r>
              <a:rPr lang="ru-RU" sz="2400" dirty="0" smtClean="0">
                <a:solidFill>
                  <a:srgbClr val="221E58"/>
                </a:solidFill>
                <a:latin typeface="Franklin Gothic Medium Cond" pitchFamily="34" charset="0"/>
              </a:rPr>
              <a:t>Диагностический </a:t>
            </a:r>
            <a:r>
              <a:rPr lang="ru-RU" sz="2400" dirty="0">
                <a:solidFill>
                  <a:srgbClr val="221E58"/>
                </a:solidFill>
                <a:latin typeface="Franklin Gothic Medium Cond" pitchFamily="34" charset="0"/>
              </a:rPr>
              <a:t>этап</a:t>
            </a:r>
            <a:endParaRPr sz="2400" dirty="0">
              <a:solidFill>
                <a:srgbClr val="221E58"/>
              </a:solidFill>
              <a:latin typeface="Franklin Gothic Medium Cond" pitchFamily="34" charset="0"/>
              <a:cs typeface="Franklin Gothic Medium Con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15000" y="3771391"/>
            <a:ext cx="19812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solidFill>
                  <a:srgbClr val="221E58"/>
                </a:solidFill>
                <a:latin typeface="Franklin Gothic Medium Cond" pitchFamily="34" charset="0"/>
              </a:rPr>
              <a:t>О</a:t>
            </a:r>
            <a:r>
              <a:rPr lang="ru-RU" sz="2400" dirty="0" smtClean="0">
                <a:solidFill>
                  <a:srgbClr val="221E58"/>
                </a:solidFill>
                <a:latin typeface="Franklin Gothic Medium Cond" pitchFamily="34" charset="0"/>
              </a:rPr>
              <a:t>сновной </a:t>
            </a:r>
            <a:r>
              <a:rPr lang="ru-RU" sz="2400" dirty="0">
                <a:solidFill>
                  <a:srgbClr val="221E58"/>
                </a:solidFill>
                <a:latin typeface="Franklin Gothic Medium Cond" pitchFamily="34" charset="0"/>
              </a:rPr>
              <a:t>этап</a:t>
            </a:r>
            <a:endParaRPr sz="2400" dirty="0">
              <a:solidFill>
                <a:srgbClr val="221E58"/>
              </a:solidFill>
              <a:latin typeface="Franklin Gothic Medium Cond" pitchFamily="34" charset="0"/>
              <a:cs typeface="Franklin Gothic Medium Con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56142" y="3794886"/>
            <a:ext cx="254952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solidFill>
                  <a:srgbClr val="221E58"/>
                </a:solidFill>
                <a:latin typeface="Franklin Gothic Medium Cond" pitchFamily="34" charset="0"/>
              </a:rPr>
              <a:t>К</a:t>
            </a:r>
            <a:r>
              <a:rPr lang="ru-RU" sz="2400" dirty="0" smtClean="0">
                <a:solidFill>
                  <a:srgbClr val="221E58"/>
                </a:solidFill>
                <a:latin typeface="Franklin Gothic Medium Cond" pitchFamily="34" charset="0"/>
              </a:rPr>
              <a:t>онтрольно-оценочный </a:t>
            </a:r>
            <a:r>
              <a:rPr lang="ru-RU" sz="2400" dirty="0">
                <a:solidFill>
                  <a:srgbClr val="221E58"/>
                </a:solidFill>
                <a:latin typeface="Franklin Gothic Medium Cond" pitchFamily="34" charset="0"/>
              </a:rPr>
              <a:t>этап</a:t>
            </a:r>
            <a:endParaRPr sz="2400" dirty="0">
              <a:solidFill>
                <a:srgbClr val="221E58"/>
              </a:solidFill>
              <a:latin typeface="Franklin Gothic Medium Cond" pitchFamily="34" charset="0"/>
              <a:cs typeface="Franklin Gothic Medium Cond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438400" y="2500883"/>
            <a:ext cx="8382000" cy="4128517"/>
            <a:chOff x="2438400" y="2500883"/>
            <a:chExt cx="8401810" cy="3976117"/>
          </a:xfrm>
        </p:grpSpPr>
        <p:sp>
          <p:nvSpPr>
            <p:cNvPr id="21" name="object 21"/>
            <p:cNvSpPr/>
            <p:nvPr/>
          </p:nvSpPr>
          <p:spPr>
            <a:xfrm>
              <a:off x="6009132" y="2564891"/>
              <a:ext cx="4822190" cy="1191895"/>
            </a:xfrm>
            <a:custGeom>
              <a:avLst/>
              <a:gdLst/>
              <a:ahLst/>
              <a:cxnLst/>
              <a:rect l="l" t="t" r="r" b="b"/>
              <a:pathLst>
                <a:path w="4822190" h="1191895">
                  <a:moveTo>
                    <a:pt x="0" y="197104"/>
                  </a:moveTo>
                  <a:lnTo>
                    <a:pt x="5206" y="151915"/>
                  </a:lnTo>
                  <a:lnTo>
                    <a:pt x="20037" y="110430"/>
                  </a:lnTo>
                  <a:lnTo>
                    <a:pt x="43307" y="73833"/>
                  </a:lnTo>
                  <a:lnTo>
                    <a:pt x="73833" y="43307"/>
                  </a:lnTo>
                  <a:lnTo>
                    <a:pt x="110430" y="20037"/>
                  </a:lnTo>
                  <a:lnTo>
                    <a:pt x="151915" y="5206"/>
                  </a:lnTo>
                  <a:lnTo>
                    <a:pt x="197103" y="0"/>
                  </a:lnTo>
                  <a:lnTo>
                    <a:pt x="1073912" y="0"/>
                  </a:lnTo>
                  <a:lnTo>
                    <a:pt x="1119100" y="5206"/>
                  </a:lnTo>
                  <a:lnTo>
                    <a:pt x="1160585" y="20037"/>
                  </a:lnTo>
                  <a:lnTo>
                    <a:pt x="1197182" y="43307"/>
                  </a:lnTo>
                  <a:lnTo>
                    <a:pt x="1227708" y="73833"/>
                  </a:lnTo>
                  <a:lnTo>
                    <a:pt x="1250978" y="110430"/>
                  </a:lnTo>
                  <a:lnTo>
                    <a:pt x="1265809" y="151915"/>
                  </a:lnTo>
                  <a:lnTo>
                    <a:pt x="1271015" y="197104"/>
                  </a:lnTo>
                  <a:lnTo>
                    <a:pt x="1271015" y="985520"/>
                  </a:lnTo>
                  <a:lnTo>
                    <a:pt x="1265809" y="1030708"/>
                  </a:lnTo>
                  <a:lnTo>
                    <a:pt x="1250978" y="1072193"/>
                  </a:lnTo>
                  <a:lnTo>
                    <a:pt x="1227708" y="1108790"/>
                  </a:lnTo>
                  <a:lnTo>
                    <a:pt x="1197182" y="1139316"/>
                  </a:lnTo>
                  <a:lnTo>
                    <a:pt x="1160585" y="1162586"/>
                  </a:lnTo>
                  <a:lnTo>
                    <a:pt x="1119100" y="1177417"/>
                  </a:lnTo>
                  <a:lnTo>
                    <a:pt x="1073912" y="1182624"/>
                  </a:lnTo>
                  <a:lnTo>
                    <a:pt x="197103" y="1182624"/>
                  </a:lnTo>
                  <a:lnTo>
                    <a:pt x="151915" y="1177417"/>
                  </a:lnTo>
                  <a:lnTo>
                    <a:pt x="110430" y="1162586"/>
                  </a:lnTo>
                  <a:lnTo>
                    <a:pt x="73833" y="1139316"/>
                  </a:lnTo>
                  <a:lnTo>
                    <a:pt x="43307" y="1108790"/>
                  </a:lnTo>
                  <a:lnTo>
                    <a:pt x="20037" y="1072193"/>
                  </a:lnTo>
                  <a:lnTo>
                    <a:pt x="5206" y="1030708"/>
                  </a:lnTo>
                  <a:lnTo>
                    <a:pt x="0" y="985520"/>
                  </a:lnTo>
                  <a:lnTo>
                    <a:pt x="0" y="197104"/>
                  </a:lnTo>
                  <a:close/>
                </a:path>
                <a:path w="4822190" h="1191895">
                  <a:moveTo>
                    <a:pt x="3550919" y="207518"/>
                  </a:moveTo>
                  <a:lnTo>
                    <a:pt x="3556119" y="162383"/>
                  </a:lnTo>
                  <a:lnTo>
                    <a:pt x="3570928" y="120950"/>
                  </a:lnTo>
                  <a:lnTo>
                    <a:pt x="3594167" y="84400"/>
                  </a:lnTo>
                  <a:lnTo>
                    <a:pt x="3624652" y="53915"/>
                  </a:lnTo>
                  <a:lnTo>
                    <a:pt x="3661202" y="30676"/>
                  </a:lnTo>
                  <a:lnTo>
                    <a:pt x="3702635" y="15867"/>
                  </a:lnTo>
                  <a:lnTo>
                    <a:pt x="3747769" y="10668"/>
                  </a:lnTo>
                  <a:lnTo>
                    <a:pt x="4625086" y="10668"/>
                  </a:lnTo>
                  <a:lnTo>
                    <a:pt x="4670220" y="15867"/>
                  </a:lnTo>
                  <a:lnTo>
                    <a:pt x="4711653" y="30676"/>
                  </a:lnTo>
                  <a:lnTo>
                    <a:pt x="4748203" y="53915"/>
                  </a:lnTo>
                  <a:lnTo>
                    <a:pt x="4778688" y="84400"/>
                  </a:lnTo>
                  <a:lnTo>
                    <a:pt x="4801927" y="120950"/>
                  </a:lnTo>
                  <a:lnTo>
                    <a:pt x="4816736" y="162383"/>
                  </a:lnTo>
                  <a:lnTo>
                    <a:pt x="4821936" y="207518"/>
                  </a:lnTo>
                  <a:lnTo>
                    <a:pt x="4821936" y="994918"/>
                  </a:lnTo>
                  <a:lnTo>
                    <a:pt x="4816736" y="1040052"/>
                  </a:lnTo>
                  <a:lnTo>
                    <a:pt x="4801927" y="1081485"/>
                  </a:lnTo>
                  <a:lnTo>
                    <a:pt x="4778688" y="1118035"/>
                  </a:lnTo>
                  <a:lnTo>
                    <a:pt x="4748203" y="1148520"/>
                  </a:lnTo>
                  <a:lnTo>
                    <a:pt x="4711653" y="1171759"/>
                  </a:lnTo>
                  <a:lnTo>
                    <a:pt x="4670220" y="1186568"/>
                  </a:lnTo>
                  <a:lnTo>
                    <a:pt x="4625086" y="1191768"/>
                  </a:lnTo>
                  <a:lnTo>
                    <a:pt x="3747769" y="1191768"/>
                  </a:lnTo>
                  <a:lnTo>
                    <a:pt x="3702635" y="1186568"/>
                  </a:lnTo>
                  <a:lnTo>
                    <a:pt x="3661202" y="1171759"/>
                  </a:lnTo>
                  <a:lnTo>
                    <a:pt x="3624652" y="1148520"/>
                  </a:lnTo>
                  <a:lnTo>
                    <a:pt x="3594167" y="1118035"/>
                  </a:lnTo>
                  <a:lnTo>
                    <a:pt x="3570928" y="1081485"/>
                  </a:lnTo>
                  <a:lnTo>
                    <a:pt x="3556119" y="1040052"/>
                  </a:lnTo>
                  <a:lnTo>
                    <a:pt x="3550919" y="994918"/>
                  </a:lnTo>
                  <a:lnTo>
                    <a:pt x="3550919" y="207518"/>
                  </a:lnTo>
                  <a:close/>
                </a:path>
              </a:pathLst>
            </a:custGeom>
            <a:ln w="76200">
              <a:solidFill>
                <a:srgbClr val="2C2B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34684" y="2657855"/>
              <a:ext cx="819912" cy="101345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95103" y="2500883"/>
              <a:ext cx="1245107" cy="124358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94787" y="2662427"/>
              <a:ext cx="990600" cy="9906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38400" y="5486400"/>
              <a:ext cx="1066800" cy="990600"/>
            </a:xfrm>
            <a:prstGeom prst="rect">
              <a:avLst/>
            </a:prstGeom>
          </p:spPr>
        </p:pic>
      </p:grpSp>
      <p:pic>
        <p:nvPicPr>
          <p:cNvPr id="28" name="object 4"/>
          <p:cNvPicPr/>
          <p:nvPr/>
        </p:nvPicPr>
        <p:blipFill>
          <a:blip r:embed="rId3" cstate="print"/>
          <a:srcRect r="-17422"/>
          <a:stretch>
            <a:fillRect/>
          </a:stretch>
        </p:blipFill>
        <p:spPr>
          <a:xfrm>
            <a:off x="4038600" y="5562600"/>
            <a:ext cx="6553200" cy="854964"/>
          </a:xfrm>
          <a:prstGeom prst="rect">
            <a:avLst/>
          </a:prstGeom>
        </p:spPr>
      </p:pic>
      <p:sp>
        <p:nvSpPr>
          <p:cNvPr id="29" name="object 10"/>
          <p:cNvSpPr txBox="1">
            <a:spLocks/>
          </p:cNvSpPr>
          <p:nvPr/>
        </p:nvSpPr>
        <p:spPr>
          <a:xfrm>
            <a:off x="4572000" y="5715000"/>
            <a:ext cx="47244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-5" dirty="0" smtClean="0">
                <a:solidFill>
                  <a:schemeClr val="bg1"/>
                </a:solidFill>
                <a:latin typeface="Franklin Gothic Medium Cond" pitchFamily="34" charset="0"/>
              </a:rPr>
              <a:t>ОСНОВНАЯ </a:t>
            </a:r>
            <a:r>
              <a:rPr lang="ru-RU" sz="2000" b="1" spc="-5" dirty="0">
                <a:solidFill>
                  <a:schemeClr val="bg1"/>
                </a:solidFill>
                <a:latin typeface="Franklin Gothic Medium Cond" pitchFamily="34" charset="0"/>
              </a:rPr>
              <a:t>ТЕХНОЛОГИЯ – ПЕДАГОГИЧЕСКИЙ </a:t>
            </a:r>
            <a:r>
              <a:rPr lang="ru-RU" sz="2000" b="1" spc="-5" dirty="0" smtClean="0">
                <a:solidFill>
                  <a:schemeClr val="bg1"/>
                </a:solidFill>
                <a:latin typeface="Franklin Gothic Medium Cond" pitchFamily="34" charset="0"/>
              </a:rPr>
              <a:t>КОНСАЛТИНГ</a:t>
            </a:r>
            <a:endParaRPr kumimoji="0" lang="ru-RU" sz="2000" b="1" i="0" u="none" strike="noStrike" kern="0" cap="none" spc="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 Cond" pitchFamily="34" charset="0"/>
              <a:ea typeface="+mj-ea"/>
              <a:cs typeface="Franklin Gothic Medium Cond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9829800" y="5486400"/>
            <a:ext cx="1219200" cy="1143000"/>
          </a:xfrm>
          <a:prstGeom prst="roundRect">
            <a:avLst/>
          </a:prstGeom>
          <a:noFill/>
          <a:ln w="57150">
            <a:solidFill>
              <a:srgbClr val="4C34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C:\Users\Master\Downloads\Step_Two_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15" y="2531089"/>
            <a:ext cx="1303627" cy="130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aster\AppData\Local\Packages\Microsoft.Windows.Photos_8wekyb3d8bbwe\TempState\ShareServiceTempFolder\fc5b-5139-4d05-83ff-f13f74e0f400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024" y="2644184"/>
            <a:ext cx="1114045" cy="111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Master\AppData\Local\Packages\Microsoft.Windows.Photos_8wekyb3d8bbwe\TempState\ShareServiceTempFolder\800px-Eo_circle_orange_number-1.svg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13" y="2595315"/>
            <a:ext cx="1120861" cy="11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Master\Downloads\1674122091_papik-pro-p-pozhatie-ruk-risunok-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02" y="5303726"/>
            <a:ext cx="1990579" cy="136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611" y="623316"/>
            <a:ext cx="5580888" cy="8564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24611" y="1591055"/>
            <a:ext cx="5029200" cy="0"/>
          </a:xfrm>
          <a:custGeom>
            <a:avLst/>
            <a:gdLst/>
            <a:ahLst/>
            <a:cxnLst/>
            <a:rect l="l" t="t" r="r" b="b"/>
            <a:pathLst>
              <a:path w="5029200">
                <a:moveTo>
                  <a:pt x="0" y="0"/>
                </a:moveTo>
                <a:lnTo>
                  <a:pt x="502920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20111" y="495300"/>
            <a:ext cx="3486150" cy="0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6403" y="495300"/>
            <a:ext cx="828675" cy="0"/>
          </a:xfrm>
          <a:custGeom>
            <a:avLst/>
            <a:gdLst/>
            <a:ahLst/>
            <a:cxnLst/>
            <a:rect l="l" t="t" r="r" b="b"/>
            <a:pathLst>
              <a:path w="828675">
                <a:moveTo>
                  <a:pt x="0" y="0"/>
                </a:moveTo>
                <a:lnTo>
                  <a:pt x="82867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4400" y="760857"/>
            <a:ext cx="6400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 smtClean="0">
                <a:solidFill>
                  <a:srgbClr val="FFFFFF"/>
                </a:solidFill>
              </a:rPr>
              <a:t>Основные мероприятия (дорожн</a:t>
            </a:r>
            <a:r>
              <a:rPr lang="ru-RU" sz="3000" dirty="0" smtClean="0">
                <a:solidFill>
                  <a:srgbClr val="4C348E"/>
                </a:solidFill>
              </a:rPr>
              <a:t>ая карта)</a:t>
            </a:r>
            <a:endParaRPr sz="3000" dirty="0">
              <a:solidFill>
                <a:srgbClr val="4C348E"/>
              </a:solidFill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984728"/>
              </p:ext>
            </p:extLst>
          </p:nvPr>
        </p:nvGraphicFramePr>
        <p:xfrm>
          <a:off x="304800" y="1591055"/>
          <a:ext cx="11172451" cy="5053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056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01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2B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0173"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>
                          <a:latin typeface="Franklin Gothic Medium Cond" pitchFamily="34" charset="0"/>
                        </a:rPr>
                        <a:t>  1.</a:t>
                      </a:r>
                    </a:p>
                    <a:p>
                      <a:pPr algn="ctr"/>
                      <a:endParaRPr lang="ru-RU" baseline="0" dirty="0" smtClean="0">
                        <a:latin typeface="Franklin Gothic Medium Cond" pitchFamily="34" charset="0"/>
                      </a:endParaRPr>
                    </a:p>
                    <a:p>
                      <a:pPr algn="ctr"/>
                      <a:r>
                        <a:rPr lang="ru-RU" baseline="0" dirty="0" smtClean="0">
                          <a:latin typeface="Franklin Gothic Medium Cond" pitchFamily="34" charset="0"/>
                        </a:rPr>
                        <a:t>  2.</a:t>
                      </a:r>
                    </a:p>
                    <a:p>
                      <a:pPr algn="ctr"/>
                      <a:endParaRPr lang="ru-RU" baseline="0" dirty="0" smtClean="0">
                        <a:latin typeface="Franklin Gothic Medium Cond" pitchFamily="34" charset="0"/>
                      </a:endParaRPr>
                    </a:p>
                    <a:p>
                      <a:pPr algn="ctr"/>
                      <a:r>
                        <a:rPr lang="ru-RU" baseline="0" dirty="0" smtClean="0">
                          <a:latin typeface="Franklin Gothic Medium Cond" pitchFamily="34" charset="0"/>
                        </a:rPr>
                        <a:t>  3.</a:t>
                      </a:r>
                    </a:p>
                    <a:p>
                      <a:pPr algn="ctr"/>
                      <a:endParaRPr lang="ru-RU" baseline="0" dirty="0" smtClean="0">
                        <a:latin typeface="Franklin Gothic Medium Cond" pitchFamily="34" charset="0"/>
                      </a:endParaRPr>
                    </a:p>
                    <a:p>
                      <a:pPr algn="ctr"/>
                      <a:r>
                        <a:rPr lang="ru-RU" baseline="0" dirty="0" smtClean="0">
                          <a:latin typeface="Franklin Gothic Medium Cond" pitchFamily="34" charset="0"/>
                        </a:rPr>
                        <a:t>  4.</a:t>
                      </a:r>
                    </a:p>
                    <a:p>
                      <a:pPr algn="ctr"/>
                      <a:r>
                        <a:rPr lang="ru-RU" baseline="0" dirty="0" smtClean="0">
                          <a:latin typeface="Franklin Gothic Medium Cond" pitchFamily="34" charset="0"/>
                        </a:rPr>
                        <a:t>  5.</a:t>
                      </a:r>
                    </a:p>
                    <a:p>
                      <a:pPr algn="ctr"/>
                      <a:r>
                        <a:rPr lang="ru-RU" baseline="0" dirty="0" smtClean="0">
                          <a:latin typeface="Franklin Gothic Medium Cond" pitchFamily="34" charset="0"/>
                        </a:rPr>
                        <a:t>  6.</a:t>
                      </a:r>
                    </a:p>
                    <a:p>
                      <a:pPr algn="ctr"/>
                      <a:endParaRPr lang="ru-RU" baseline="0" dirty="0" smtClean="0">
                        <a:latin typeface="Franklin Gothic Medium Cond" pitchFamily="34" charset="0"/>
                      </a:endParaRPr>
                    </a:p>
                    <a:p>
                      <a:pPr algn="ctr"/>
                      <a:r>
                        <a:rPr lang="ru-RU" baseline="0" dirty="0" smtClean="0">
                          <a:latin typeface="Franklin Gothic Medium Cond" pitchFamily="34" charset="0"/>
                        </a:rPr>
                        <a:t>  7.</a:t>
                      </a:r>
                    </a:p>
                    <a:p>
                      <a:pPr algn="ctr"/>
                      <a:endParaRPr lang="ru-RU" baseline="0" dirty="0" smtClean="0">
                        <a:latin typeface="Franklin Gothic Medium Cond" pitchFamily="34" charset="0"/>
                      </a:endParaRPr>
                    </a:p>
                    <a:p>
                      <a:pPr algn="ctr"/>
                      <a:r>
                        <a:rPr lang="ru-RU" baseline="0" dirty="0" smtClean="0">
                          <a:latin typeface="Franklin Gothic Medium Cond" pitchFamily="34" charset="0"/>
                        </a:rPr>
                        <a:t>  8.</a:t>
                      </a:r>
                    </a:p>
                    <a:p>
                      <a:pPr algn="ctr"/>
                      <a:r>
                        <a:rPr lang="ru-RU" baseline="0" dirty="0" smtClean="0">
                          <a:latin typeface="Franklin Gothic Medium Cond" pitchFamily="34" charset="0"/>
                        </a:rPr>
                        <a:t>  9.</a:t>
                      </a:r>
                    </a:p>
                    <a:p>
                      <a:pPr algn="ctr"/>
                      <a:r>
                        <a:rPr lang="ru-RU" baseline="0" dirty="0" smtClean="0">
                          <a:latin typeface="Franklin Gothic Medium Cond" pitchFamily="34" charset="0"/>
                        </a:rPr>
                        <a:t> 10.</a:t>
                      </a:r>
                    </a:p>
                    <a:p>
                      <a:pPr algn="ctr"/>
                      <a:r>
                        <a:rPr lang="ru-RU" baseline="0" dirty="0" smtClean="0">
                          <a:latin typeface="Franklin Gothic Medium Cond" pitchFamily="34" charset="0"/>
                        </a:rPr>
                        <a:t> 11.</a:t>
                      </a:r>
                      <a:endParaRPr lang="ru-RU" dirty="0">
                        <a:latin typeface="Franklin Gothic Medium Cond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Franklin Gothic Medium Cond" pitchFamily="34" charset="0"/>
                        </a:rPr>
                        <a:t> </a:t>
                      </a:r>
                      <a:r>
                        <a:rPr lang="en-US" dirty="0" smtClean="0">
                          <a:latin typeface="Franklin Gothic Medium Cond" pitchFamily="34" charset="0"/>
                        </a:rPr>
                        <a:t>   </a:t>
                      </a:r>
                      <a:r>
                        <a:rPr lang="ru-RU" dirty="0" smtClean="0">
                          <a:latin typeface="Franklin Gothic Medium Cond" pitchFamily="34" charset="0"/>
                        </a:rPr>
                        <a:t>Проведение диагностики на предмет определения приоритетных направлений профессионального развития.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Franklin Gothic Medium Cond" pitchFamily="34" charset="0"/>
                        </a:rPr>
                        <a:t>  </a:t>
                      </a:r>
                      <a:endParaRPr lang="en-US" dirty="0" smtClean="0">
                        <a:latin typeface="Franklin Gothic Medium Cond" pitchFamily="34" charset="0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Franklin Gothic Medium Cond" pitchFamily="34" charset="0"/>
                        </a:rPr>
                        <a:t>    </a:t>
                      </a:r>
                      <a:r>
                        <a:rPr lang="ru-RU" dirty="0" smtClean="0">
                          <a:latin typeface="Franklin Gothic Medium Cond" pitchFamily="34" charset="0"/>
                        </a:rPr>
                        <a:t>Изучение должностной инструкции преподавателя; правил техники безопасности при выполнении своих должностных обязанностей.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Franklin Gothic Medium Cond" pitchFamily="34" charset="0"/>
                        </a:rPr>
                        <a:t>  </a:t>
                      </a:r>
                      <a:r>
                        <a:rPr lang="en-US" dirty="0" smtClean="0">
                          <a:latin typeface="Franklin Gothic Medium Cond" pitchFamily="34" charset="0"/>
                        </a:rPr>
                        <a:t>  </a:t>
                      </a:r>
                      <a:r>
                        <a:rPr lang="ru-RU" dirty="0" smtClean="0">
                          <a:latin typeface="Franklin Gothic Medium Cond" pitchFamily="34" charset="0"/>
                        </a:rPr>
                        <a:t>Изучение нормативной документации, требований стандартов образования, рабочей программы преподаваемой дисциплины.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Franklin Gothic Medium Cond" pitchFamily="34" charset="0"/>
                        </a:rPr>
                        <a:t>  </a:t>
                      </a:r>
                      <a:r>
                        <a:rPr lang="en-US" dirty="0" smtClean="0">
                          <a:latin typeface="Franklin Gothic Medium Cond" pitchFamily="34" charset="0"/>
                        </a:rPr>
                        <a:t>  </a:t>
                      </a:r>
                      <a:r>
                        <a:rPr lang="ru-RU" dirty="0" smtClean="0">
                          <a:latin typeface="Franklin Gothic Medium Cond" pitchFamily="34" charset="0"/>
                        </a:rPr>
                        <a:t>Обсуждение темы по самообразованию, составление плана самообразования молодого педагога.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Franklin Gothic Medium Cond" pitchFamily="34" charset="0"/>
                        </a:rPr>
                        <a:t>  </a:t>
                      </a:r>
                      <a:r>
                        <a:rPr lang="en-US" dirty="0" smtClean="0">
                          <a:latin typeface="Franklin Gothic Medium Cond" pitchFamily="34" charset="0"/>
                        </a:rPr>
                        <a:t>  </a:t>
                      </a:r>
                      <a:r>
                        <a:rPr lang="ru-RU" dirty="0" smtClean="0">
                          <a:latin typeface="Franklin Gothic Medium Cond" pitchFamily="34" charset="0"/>
                        </a:rPr>
                        <a:t>Консультации молодого специалиста по вопросам учебной программы, методики преподавания.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Franklin Gothic Medium Cond" pitchFamily="34" charset="0"/>
                        </a:rPr>
                        <a:t>  </a:t>
                      </a:r>
                      <a:r>
                        <a:rPr lang="en-US" dirty="0" smtClean="0">
                          <a:latin typeface="Franklin Gothic Medium Cond" pitchFamily="34" charset="0"/>
                        </a:rPr>
                        <a:t>  </a:t>
                      </a:r>
                      <a:r>
                        <a:rPr lang="ru-RU" dirty="0" smtClean="0">
                          <a:latin typeface="Franklin Gothic Medium Cond" pitchFamily="34" charset="0"/>
                        </a:rPr>
                        <a:t>Посещение молодым специалистом уроков педагога-наставника и других преподавателей колледжа с составлением аналитической карты урока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Franklin Gothic Medium Cond" pitchFamily="34" charset="0"/>
                        </a:rPr>
                        <a:t> </a:t>
                      </a:r>
                      <a:r>
                        <a:rPr lang="en-US" smtClean="0">
                          <a:latin typeface="Franklin Gothic Medium Cond" pitchFamily="34" charset="0"/>
                        </a:rPr>
                        <a:t> </a:t>
                      </a:r>
                      <a:r>
                        <a:rPr lang="ru-RU" smtClean="0">
                          <a:latin typeface="Franklin Gothic Medium Cond" pitchFamily="34" charset="0"/>
                        </a:rPr>
                        <a:t> </a:t>
                      </a:r>
                      <a:r>
                        <a:rPr lang="ru-RU" dirty="0" smtClean="0">
                          <a:latin typeface="Franklin Gothic Medium Cond" pitchFamily="34" charset="0"/>
                        </a:rPr>
                        <a:t>Участие молодого специалиста во внеурочных мероприятиях, творческих конкурсах по преподаваемому предмету.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Franklin Gothic Medium Cond" pitchFamily="34" charset="0"/>
                        </a:rPr>
                        <a:t>  </a:t>
                      </a:r>
                      <a:endParaRPr lang="en-US" dirty="0" smtClean="0">
                        <a:latin typeface="Franklin Gothic Medium Cond" pitchFamily="34" charset="0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Franklin Gothic Medium Cond" pitchFamily="34" charset="0"/>
                        </a:rPr>
                        <a:t>Проведение молодым специалистом самоанализа педагогической деятельности.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Franklin Gothic Medium Cond" pitchFamily="34" charset="0"/>
                        </a:rPr>
                        <a:t>  </a:t>
                      </a:r>
                      <a:r>
                        <a:rPr lang="ru-RU" sz="1800" dirty="0" smtClean="0">
                          <a:latin typeface="Franklin Gothic Medium Cond" pitchFamily="34" charset="0"/>
                        </a:rPr>
                        <a:t>Посещение педагогом наставником уроков молодого специалиста.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Franklin Gothic Medium Cond" pitchFamily="34" charset="0"/>
                        </a:rPr>
                        <a:t>  </a:t>
                      </a:r>
                      <a:r>
                        <a:rPr lang="ru-RU" sz="1800" dirty="0" smtClean="0">
                          <a:latin typeface="Franklin Gothic Medium Cond" pitchFamily="34" charset="0"/>
                        </a:rPr>
                        <a:t>Ознакомление с системой отчетности – формы, периодичность, содержание.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Franklin Gothic Medium Cond" pitchFamily="34" charset="0"/>
                        </a:rPr>
                        <a:t>  </a:t>
                      </a:r>
                      <a:r>
                        <a:rPr lang="ru-RU" sz="1800" dirty="0" smtClean="0">
                          <a:latin typeface="Franklin Gothic Medium Cond" pitchFamily="34" charset="0"/>
                        </a:rPr>
                        <a:t>Подведение итогов работы за учебный год.</a:t>
                      </a:r>
                    </a:p>
                    <a:p>
                      <a:endParaRPr lang="ru-RU" dirty="0">
                        <a:latin typeface="Franklin Gothic Medium Cond" pitchFamily="34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80576" y="0"/>
            <a:ext cx="3011424" cy="2191511"/>
          </a:xfrm>
          <a:prstGeom prst="rect">
            <a:avLst/>
          </a:prstGeom>
        </p:spPr>
      </p:pic>
      <p:pic>
        <p:nvPicPr>
          <p:cNvPr id="2052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4600" y="16744632"/>
            <a:ext cx="1295399" cy="933767"/>
          </a:xfrm>
          <a:prstGeom prst="rect">
            <a:avLst/>
          </a:prstGeom>
          <a:noFill/>
        </p:spPr>
      </p:pic>
      <p:pic>
        <p:nvPicPr>
          <p:cNvPr id="15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09602" y="16459200"/>
            <a:ext cx="1902797" cy="1371600"/>
          </a:xfrm>
          <a:prstGeom prst="rect">
            <a:avLst/>
          </a:prstGeom>
          <a:noFill/>
        </p:spPr>
      </p:pic>
      <p:pic>
        <p:nvPicPr>
          <p:cNvPr id="2053" name="Picture 5" descr="C:\Users\User\Desktop\наставник 2021\Конкурс\Фото\IMG_34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92600" y="10693400"/>
            <a:ext cx="13792200" cy="919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611" y="623316"/>
            <a:ext cx="5580888" cy="8564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24611" y="1591055"/>
            <a:ext cx="5029200" cy="0"/>
          </a:xfrm>
          <a:custGeom>
            <a:avLst/>
            <a:gdLst/>
            <a:ahLst/>
            <a:cxnLst/>
            <a:rect l="l" t="t" r="r" b="b"/>
            <a:pathLst>
              <a:path w="5029200">
                <a:moveTo>
                  <a:pt x="0" y="0"/>
                </a:moveTo>
                <a:lnTo>
                  <a:pt x="502920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20111" y="495300"/>
            <a:ext cx="3486150" cy="0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6403" y="495300"/>
            <a:ext cx="828675" cy="0"/>
          </a:xfrm>
          <a:custGeom>
            <a:avLst/>
            <a:gdLst/>
            <a:ahLst/>
            <a:cxnLst/>
            <a:rect l="l" t="t" r="r" b="b"/>
            <a:pathLst>
              <a:path w="828675">
                <a:moveTo>
                  <a:pt x="0" y="0"/>
                </a:moveTo>
                <a:lnTo>
                  <a:pt x="82867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2000" y="760857"/>
            <a:ext cx="6781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 smtClean="0">
                <a:solidFill>
                  <a:srgbClr val="FFFFFF"/>
                </a:solidFill>
              </a:rPr>
              <a:t>  Системно-</a:t>
            </a:r>
            <a:r>
              <a:rPr lang="ru-RU" sz="3000" dirty="0" err="1" smtClean="0">
                <a:solidFill>
                  <a:srgbClr val="FFFFFF"/>
                </a:solidFill>
              </a:rPr>
              <a:t>деятельностный</a:t>
            </a:r>
            <a:r>
              <a:rPr lang="ru-RU" sz="3000" dirty="0" smtClean="0">
                <a:solidFill>
                  <a:srgbClr val="FFFFFF"/>
                </a:solidFill>
              </a:rPr>
              <a:t> подхо</a:t>
            </a:r>
            <a:r>
              <a:rPr lang="ru-RU" sz="3000" dirty="0" smtClean="0">
                <a:solidFill>
                  <a:srgbClr val="002060"/>
                </a:solidFill>
              </a:rPr>
              <a:t>д в действии </a:t>
            </a:r>
            <a:endParaRPr sz="3000" dirty="0">
              <a:solidFill>
                <a:srgbClr val="002060"/>
              </a:solidFill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470477"/>
              </p:ext>
            </p:extLst>
          </p:nvPr>
        </p:nvGraphicFramePr>
        <p:xfrm>
          <a:off x="304800" y="1752600"/>
          <a:ext cx="11172451" cy="472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6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27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480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9545">
                <a:tc>
                  <a:txBody>
                    <a:bodyPr/>
                    <a:lstStyle/>
                    <a:p>
                      <a:pPr marL="231140" marR="100965" indent="-125095">
                        <a:lnSpc>
                          <a:spcPct val="107100"/>
                        </a:lnSpc>
                        <a:spcBef>
                          <a:spcPts val="725"/>
                        </a:spcBef>
                      </a:pPr>
                      <a:endParaRPr sz="10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tc>
                  <a:txBody>
                    <a:bodyPr/>
                    <a:lstStyle/>
                    <a:p>
                      <a:pPr marL="2362200" marR="117475" indent="-2242185" algn="ctr">
                        <a:lnSpc>
                          <a:spcPct val="107100"/>
                        </a:lnSpc>
                        <a:spcBef>
                          <a:spcPts val="725"/>
                        </a:spcBef>
                      </a:pPr>
                      <a:endParaRPr sz="18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endParaRPr lang="ru-RU" sz="1400" b="1" spc="-5" dirty="0" smtClean="0">
                        <a:solidFill>
                          <a:srgbClr val="FFFFFF"/>
                        </a:solidFill>
                        <a:latin typeface="Franklin Gothic Medium Cond"/>
                        <a:cs typeface="Franklin Gothic Medium Cond"/>
                      </a:endParaRPr>
                    </a:p>
                    <a:p>
                      <a:pPr algn="ctr">
                        <a:lnSpc>
                          <a:spcPts val="1625"/>
                        </a:lnSpc>
                      </a:pPr>
                      <a:r>
                        <a:rPr lang="ru-RU" sz="2000" b="1" spc="-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Деятельность</a:t>
                      </a:r>
                      <a:endParaRPr sz="20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4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210185" marR="202565" indent="12065" algn="just">
                        <a:lnSpc>
                          <a:spcPct val="107000"/>
                        </a:lnSpc>
                        <a:spcBef>
                          <a:spcPts val="1425"/>
                        </a:spcBef>
                      </a:pPr>
                      <a:r>
                        <a:rPr lang="ru-RU" sz="1500" b="1" spc="-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           Профессиональная деятельность</a:t>
                      </a:r>
                      <a:endParaRPr sz="15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60400" marR="652145" indent="-1270" algn="l">
                        <a:lnSpc>
                          <a:spcPct val="107100"/>
                        </a:lnSpc>
                      </a:pPr>
                      <a:endParaRPr lang="ru-RU" sz="1400" dirty="0" smtClean="0">
                        <a:latin typeface="Franklin Gothic Medium Cond"/>
                        <a:cs typeface="Franklin Gothic Medium Cond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Развитие умений по открытию и применению знаний;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Дифференциация требований;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Групповая и индивидуальная работа;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Продуктивные задание на формирование УУД, на применение знаний, интеграцию</a:t>
                      </a:r>
                      <a:endParaRPr lang="ru-RU" sz="1600" baseline="0" dirty="0" smtClean="0">
                        <a:latin typeface="Franklin Gothic Medium Cond" panose="020B0604020202020204" charset="0"/>
                        <a:cs typeface="Franklin Gothic Medium Cond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sz="14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60400" marR="652145" indent="-1270" algn="l">
                        <a:lnSpc>
                          <a:spcPct val="1071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80576" y="0"/>
            <a:ext cx="3011424" cy="2191511"/>
          </a:xfrm>
          <a:prstGeom prst="rect">
            <a:avLst/>
          </a:prstGeom>
        </p:spPr>
      </p:pic>
      <p:pic>
        <p:nvPicPr>
          <p:cNvPr id="2052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4600" y="16744632"/>
            <a:ext cx="1295399" cy="933767"/>
          </a:xfrm>
          <a:prstGeom prst="rect">
            <a:avLst/>
          </a:prstGeom>
          <a:noFill/>
        </p:spPr>
      </p:pic>
      <p:pic>
        <p:nvPicPr>
          <p:cNvPr id="15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73600" y="14325600"/>
            <a:ext cx="1902797" cy="1371600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2438400"/>
            <a:ext cx="36576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84" y="4343400"/>
            <a:ext cx="3793067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077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611" y="623316"/>
            <a:ext cx="5580888" cy="8564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24611" y="1591055"/>
            <a:ext cx="5029200" cy="0"/>
          </a:xfrm>
          <a:custGeom>
            <a:avLst/>
            <a:gdLst/>
            <a:ahLst/>
            <a:cxnLst/>
            <a:rect l="l" t="t" r="r" b="b"/>
            <a:pathLst>
              <a:path w="5029200">
                <a:moveTo>
                  <a:pt x="0" y="0"/>
                </a:moveTo>
                <a:lnTo>
                  <a:pt x="502920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20111" y="495300"/>
            <a:ext cx="3486150" cy="0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6403" y="495300"/>
            <a:ext cx="828675" cy="0"/>
          </a:xfrm>
          <a:custGeom>
            <a:avLst/>
            <a:gdLst/>
            <a:ahLst/>
            <a:cxnLst/>
            <a:rect l="l" t="t" r="r" b="b"/>
            <a:pathLst>
              <a:path w="828675">
                <a:moveTo>
                  <a:pt x="0" y="0"/>
                </a:moveTo>
                <a:lnTo>
                  <a:pt x="82867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2000" y="760857"/>
            <a:ext cx="6781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 smtClean="0">
                <a:solidFill>
                  <a:srgbClr val="FFFFFF"/>
                </a:solidFill>
              </a:rPr>
              <a:t>  Системно-</a:t>
            </a:r>
            <a:r>
              <a:rPr lang="ru-RU" sz="3000" dirty="0" err="1" smtClean="0">
                <a:solidFill>
                  <a:srgbClr val="FFFFFF"/>
                </a:solidFill>
              </a:rPr>
              <a:t>деятельностный</a:t>
            </a:r>
            <a:r>
              <a:rPr lang="ru-RU" sz="3000" dirty="0" smtClean="0">
                <a:solidFill>
                  <a:srgbClr val="FFFFFF"/>
                </a:solidFill>
              </a:rPr>
              <a:t> подхо</a:t>
            </a:r>
            <a:r>
              <a:rPr lang="ru-RU" sz="3000" dirty="0" smtClean="0">
                <a:solidFill>
                  <a:srgbClr val="002060"/>
                </a:solidFill>
              </a:rPr>
              <a:t>д в действии </a:t>
            </a:r>
            <a:endParaRPr sz="3000" dirty="0">
              <a:solidFill>
                <a:srgbClr val="002060"/>
              </a:solidFill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418050"/>
              </p:ext>
            </p:extLst>
          </p:nvPr>
        </p:nvGraphicFramePr>
        <p:xfrm>
          <a:off x="304800" y="1752600"/>
          <a:ext cx="11172451" cy="472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6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27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480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9545">
                <a:tc>
                  <a:txBody>
                    <a:bodyPr/>
                    <a:lstStyle/>
                    <a:p>
                      <a:pPr marL="231140" marR="100965" indent="-125095">
                        <a:lnSpc>
                          <a:spcPct val="107100"/>
                        </a:lnSpc>
                        <a:spcBef>
                          <a:spcPts val="725"/>
                        </a:spcBef>
                      </a:pPr>
                      <a:endParaRPr sz="10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tc>
                  <a:txBody>
                    <a:bodyPr/>
                    <a:lstStyle/>
                    <a:p>
                      <a:pPr marL="2362200" marR="117475" indent="-2242185" algn="ctr">
                        <a:lnSpc>
                          <a:spcPct val="107100"/>
                        </a:lnSpc>
                        <a:spcBef>
                          <a:spcPts val="725"/>
                        </a:spcBef>
                      </a:pPr>
                      <a:endParaRPr sz="18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endParaRPr lang="ru-RU" sz="1400" b="1" spc="-5" dirty="0" smtClean="0">
                        <a:solidFill>
                          <a:srgbClr val="FFFFFF"/>
                        </a:solidFill>
                        <a:latin typeface="Franklin Gothic Medium Cond"/>
                        <a:cs typeface="Franklin Gothic Medium Cond"/>
                      </a:endParaRPr>
                    </a:p>
                    <a:p>
                      <a:pPr algn="ctr">
                        <a:lnSpc>
                          <a:spcPts val="1625"/>
                        </a:lnSpc>
                      </a:pPr>
                      <a:r>
                        <a:rPr lang="ru-RU" sz="2000" b="1" spc="-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Деятельность</a:t>
                      </a:r>
                      <a:endParaRPr sz="20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4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210185" marR="202565" indent="12065" algn="just">
                        <a:lnSpc>
                          <a:spcPct val="107000"/>
                        </a:lnSpc>
                        <a:spcBef>
                          <a:spcPts val="1425"/>
                        </a:spcBef>
                      </a:pPr>
                      <a:r>
                        <a:rPr lang="ru-RU" sz="1500" b="1" spc="-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           Наставническая</a:t>
                      </a:r>
                      <a:r>
                        <a:rPr lang="ru-RU" sz="1500" b="1" spc="-5" baseline="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</a:t>
                      </a:r>
                      <a:r>
                        <a:rPr lang="ru-RU" sz="1500" b="1" spc="-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деятельность</a:t>
                      </a:r>
                      <a:endParaRPr sz="15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60400" marR="652145" indent="-1270" algn="l">
                        <a:lnSpc>
                          <a:spcPct val="107100"/>
                        </a:lnSpc>
                      </a:pPr>
                      <a:endParaRPr lang="ru-RU" sz="1400" dirty="0" smtClean="0">
                        <a:latin typeface="Franklin Gothic Medium Cond"/>
                        <a:cs typeface="Franklin Gothic Medium Cond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Развитие умений по открытию и применению знаний;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Вовлечение в процесс;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Решение возникших вопросов;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Продуктивные задание на формирование УУД, на применение знаний, интеграцию;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Анализ и </a:t>
                      </a:r>
                      <a:r>
                        <a:rPr lang="ru-RU" sz="1800" baseline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самоанализ работы.</a:t>
                      </a:r>
                      <a:endParaRPr lang="ru-RU" sz="1600" baseline="0" dirty="0" smtClean="0">
                        <a:latin typeface="Franklin Gothic Medium Cond" panose="020B0604020202020204" charset="0"/>
                        <a:cs typeface="Franklin Gothic Medium Cond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sz="14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60400" marR="652145" indent="-1270" algn="l">
                        <a:lnSpc>
                          <a:spcPct val="1071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80576" y="0"/>
            <a:ext cx="3011424" cy="2191511"/>
          </a:xfrm>
          <a:prstGeom prst="rect">
            <a:avLst/>
          </a:prstGeom>
        </p:spPr>
      </p:pic>
      <p:pic>
        <p:nvPicPr>
          <p:cNvPr id="2052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4600" y="16744632"/>
            <a:ext cx="1295399" cy="933767"/>
          </a:xfrm>
          <a:prstGeom prst="rect">
            <a:avLst/>
          </a:prstGeom>
          <a:noFill/>
        </p:spPr>
      </p:pic>
      <p:pic>
        <p:nvPicPr>
          <p:cNvPr id="15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73600" y="14325600"/>
            <a:ext cx="1902797" cy="13716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36" y="2708765"/>
            <a:ext cx="6250855" cy="351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99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611" y="623316"/>
            <a:ext cx="5580888" cy="8564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24611" y="1591055"/>
            <a:ext cx="5029200" cy="0"/>
          </a:xfrm>
          <a:custGeom>
            <a:avLst/>
            <a:gdLst/>
            <a:ahLst/>
            <a:cxnLst/>
            <a:rect l="l" t="t" r="r" b="b"/>
            <a:pathLst>
              <a:path w="5029200">
                <a:moveTo>
                  <a:pt x="0" y="0"/>
                </a:moveTo>
                <a:lnTo>
                  <a:pt x="502920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20111" y="495300"/>
            <a:ext cx="3486150" cy="0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6403" y="495300"/>
            <a:ext cx="828675" cy="0"/>
          </a:xfrm>
          <a:custGeom>
            <a:avLst/>
            <a:gdLst/>
            <a:ahLst/>
            <a:cxnLst/>
            <a:rect l="l" t="t" r="r" b="b"/>
            <a:pathLst>
              <a:path w="828675">
                <a:moveTo>
                  <a:pt x="0" y="0"/>
                </a:moveTo>
                <a:lnTo>
                  <a:pt x="82867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2000" y="760857"/>
            <a:ext cx="6781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 smtClean="0">
                <a:solidFill>
                  <a:srgbClr val="FFFFFF"/>
                </a:solidFill>
              </a:rPr>
              <a:t>  РЕЗУЛЬТАТЫ ПРАКТИКИ НАСТАВН</a:t>
            </a:r>
            <a:r>
              <a:rPr lang="ru-RU" sz="3000" dirty="0" smtClean="0">
                <a:solidFill>
                  <a:srgbClr val="221E58"/>
                </a:solidFill>
              </a:rPr>
              <a:t>ИЧЕСТВА  </a:t>
            </a:r>
            <a:endParaRPr sz="3000" dirty="0">
              <a:solidFill>
                <a:srgbClr val="221E58"/>
              </a:solidFill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828273"/>
              </p:ext>
            </p:extLst>
          </p:nvPr>
        </p:nvGraphicFramePr>
        <p:xfrm>
          <a:off x="304800" y="1752600"/>
          <a:ext cx="11172451" cy="472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6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27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480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9545">
                <a:tc>
                  <a:txBody>
                    <a:bodyPr/>
                    <a:lstStyle/>
                    <a:p>
                      <a:pPr marL="231140" marR="100965" indent="-125095">
                        <a:lnSpc>
                          <a:spcPct val="107100"/>
                        </a:lnSpc>
                        <a:spcBef>
                          <a:spcPts val="725"/>
                        </a:spcBef>
                      </a:pPr>
                      <a:endParaRPr sz="10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tc>
                  <a:txBody>
                    <a:bodyPr/>
                    <a:lstStyle/>
                    <a:p>
                      <a:pPr marL="2362200" marR="117475" indent="-2242185" algn="ctr">
                        <a:lnSpc>
                          <a:spcPct val="107100"/>
                        </a:lnSpc>
                        <a:spcBef>
                          <a:spcPts val="725"/>
                        </a:spcBef>
                      </a:pPr>
                      <a:r>
                        <a:rPr lang="ru-RU" sz="1800" b="1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Формат</a:t>
                      </a:r>
                      <a:r>
                        <a:rPr lang="ru-RU" sz="1800" b="1" baseline="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</a:t>
                      </a:r>
                      <a:r>
                        <a:rPr lang="ru-RU" sz="1800" b="1" spc="-4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</a:t>
                      </a:r>
                      <a:r>
                        <a:rPr lang="ru-RU" sz="1800" b="1" spc="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работы</a:t>
                      </a:r>
                      <a:r>
                        <a:rPr lang="ru-RU" sz="1800" b="1" spc="-4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</a:t>
                      </a:r>
                      <a:endParaRPr sz="18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endParaRPr lang="ru-RU" sz="1400" b="1" spc="-5" dirty="0" smtClean="0">
                        <a:solidFill>
                          <a:srgbClr val="FFFFFF"/>
                        </a:solidFill>
                        <a:latin typeface="Franklin Gothic Medium Cond"/>
                        <a:cs typeface="Franklin Gothic Medium Cond"/>
                      </a:endParaRPr>
                    </a:p>
                    <a:p>
                      <a:pPr algn="ctr">
                        <a:lnSpc>
                          <a:spcPts val="1625"/>
                        </a:lnSpc>
                      </a:pPr>
                      <a:r>
                        <a:rPr lang="ru-RU" sz="2000" b="1" spc="-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Результат</a:t>
                      </a:r>
                      <a:endParaRPr sz="200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4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210185" marR="202565" indent="12065" algn="just">
                        <a:lnSpc>
                          <a:spcPct val="107000"/>
                        </a:lnSpc>
                        <a:spcBef>
                          <a:spcPts val="1425"/>
                        </a:spcBef>
                      </a:pPr>
                      <a:r>
                        <a:rPr lang="ru-RU" sz="1500" b="1" spc="-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           Учебная и внеурочная деятельность</a:t>
                      </a:r>
                      <a:endParaRPr sz="15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60400" marR="652145" indent="-1270" algn="l">
                        <a:lnSpc>
                          <a:spcPct val="107100"/>
                        </a:lnSpc>
                      </a:pPr>
                      <a:endParaRPr lang="ru-RU" sz="1400" dirty="0" smtClean="0">
                        <a:latin typeface="Franklin Gothic Medium Cond"/>
                        <a:cs typeface="Franklin Gothic Medium Cond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dirty="0" smtClean="0">
                          <a:latin typeface="Franklin Gothic Medium Cond"/>
                          <a:cs typeface="Franklin Gothic Medium Cond"/>
                        </a:rPr>
                        <a:t> Уроки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baseline="0" dirty="0" smtClean="0">
                          <a:latin typeface="Franklin Gothic Medium Cond"/>
                          <a:cs typeface="Franklin Gothic Medium Cond"/>
                        </a:rPr>
                        <a:t> Внеурочная деятельность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baseline="0" dirty="0" smtClean="0">
                          <a:latin typeface="Franklin Gothic Medium Cond"/>
                          <a:cs typeface="Franklin Gothic Medium Cond"/>
                        </a:rPr>
                        <a:t> Школьные мероприятия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baseline="0" dirty="0" smtClean="0">
                          <a:latin typeface="Franklin Gothic Medium Cond"/>
                          <a:cs typeface="Franklin Gothic Medium Cond"/>
                        </a:rPr>
                        <a:t> Концерты </a:t>
                      </a:r>
                      <a:endParaRPr lang="ru-RU" sz="1600" dirty="0" smtClean="0">
                        <a:latin typeface="Franklin Gothic Medium Cond"/>
                        <a:cs typeface="Franklin Gothic Medium Cond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spc="-5" dirty="0" smtClean="0">
                          <a:latin typeface="Franklin Gothic Medium Cond"/>
                          <a:cs typeface="Franklin Gothic Medium Cond"/>
                        </a:rPr>
                        <a:t>Творческие</a:t>
                      </a:r>
                      <a:r>
                        <a:rPr lang="ru-RU" sz="1600" spc="-40" dirty="0" smtClean="0">
                          <a:latin typeface="Franklin Gothic Medium Cond"/>
                          <a:cs typeface="Franklin Gothic Medium Cond"/>
                        </a:rPr>
                        <a:t> </a:t>
                      </a:r>
                      <a:r>
                        <a:rPr lang="ru-RU" sz="1600" dirty="0" smtClean="0">
                          <a:latin typeface="Franklin Gothic Medium Cond"/>
                          <a:cs typeface="Franklin Gothic Medium Cond"/>
                        </a:rPr>
                        <a:t>мастерские</a:t>
                      </a:r>
                    </a:p>
                    <a:p>
                      <a:pPr algn="l">
                        <a:lnSpc>
                          <a:spcPts val="1630"/>
                        </a:lnSpc>
                        <a:buFont typeface="Arial" pitchFamily="34" charset="0"/>
                        <a:buNone/>
                      </a:pPr>
                      <a:endParaRPr sz="14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60400" marR="652145" indent="-1270" algn="l">
                        <a:lnSpc>
                          <a:spcPct val="1071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80576" y="0"/>
            <a:ext cx="3011424" cy="2191511"/>
          </a:xfrm>
          <a:prstGeom prst="rect">
            <a:avLst/>
          </a:prstGeom>
        </p:spPr>
      </p:pic>
      <p:pic>
        <p:nvPicPr>
          <p:cNvPr id="2052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4600" y="16744632"/>
            <a:ext cx="1295399" cy="933767"/>
          </a:xfrm>
          <a:prstGeom prst="rect">
            <a:avLst/>
          </a:prstGeom>
          <a:noFill/>
        </p:spPr>
      </p:pic>
      <p:pic>
        <p:nvPicPr>
          <p:cNvPr id="15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73600" y="14325600"/>
            <a:ext cx="1902797" cy="13716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73008"/>
            <a:ext cx="3110742" cy="2335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493994"/>
            <a:ext cx="3118369" cy="198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389287"/>
            <a:ext cx="3050422" cy="2031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Master\Downloads\Up4XXpYhGg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64" y="4808009"/>
            <a:ext cx="3066292" cy="1632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611" y="623316"/>
            <a:ext cx="5580888" cy="8564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24611" y="1591055"/>
            <a:ext cx="5029200" cy="0"/>
          </a:xfrm>
          <a:custGeom>
            <a:avLst/>
            <a:gdLst/>
            <a:ahLst/>
            <a:cxnLst/>
            <a:rect l="l" t="t" r="r" b="b"/>
            <a:pathLst>
              <a:path w="5029200">
                <a:moveTo>
                  <a:pt x="0" y="0"/>
                </a:moveTo>
                <a:lnTo>
                  <a:pt x="502920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20111" y="495300"/>
            <a:ext cx="3486150" cy="0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6403" y="495300"/>
            <a:ext cx="828675" cy="0"/>
          </a:xfrm>
          <a:custGeom>
            <a:avLst/>
            <a:gdLst/>
            <a:ahLst/>
            <a:cxnLst/>
            <a:rect l="l" t="t" r="r" b="b"/>
            <a:pathLst>
              <a:path w="828675">
                <a:moveTo>
                  <a:pt x="0" y="0"/>
                </a:moveTo>
                <a:lnTo>
                  <a:pt x="82867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2000" y="760857"/>
            <a:ext cx="6781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 smtClean="0">
                <a:solidFill>
                  <a:srgbClr val="FFFFFF"/>
                </a:solidFill>
              </a:rPr>
              <a:t>  РЕЗУЛЬТАТЫ ПРАКТИКИ НАСТАВН</a:t>
            </a:r>
            <a:r>
              <a:rPr lang="ru-RU" sz="3000" dirty="0" smtClean="0">
                <a:solidFill>
                  <a:srgbClr val="221E58"/>
                </a:solidFill>
              </a:rPr>
              <a:t>ИЧЕСТВА  </a:t>
            </a:r>
            <a:endParaRPr sz="3000" dirty="0">
              <a:solidFill>
                <a:srgbClr val="221E58"/>
              </a:solidFill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999910"/>
              </p:ext>
            </p:extLst>
          </p:nvPr>
        </p:nvGraphicFramePr>
        <p:xfrm>
          <a:off x="304800" y="1752600"/>
          <a:ext cx="11172451" cy="472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6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27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480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9545">
                <a:tc>
                  <a:txBody>
                    <a:bodyPr/>
                    <a:lstStyle/>
                    <a:p>
                      <a:pPr marL="231140" marR="100965" indent="-125095">
                        <a:lnSpc>
                          <a:spcPct val="107100"/>
                        </a:lnSpc>
                        <a:spcBef>
                          <a:spcPts val="725"/>
                        </a:spcBef>
                      </a:pPr>
                      <a:endParaRPr sz="10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tc>
                  <a:txBody>
                    <a:bodyPr/>
                    <a:lstStyle/>
                    <a:p>
                      <a:pPr marL="2362200" marR="117475" indent="-2242185" algn="ctr">
                        <a:lnSpc>
                          <a:spcPct val="107100"/>
                        </a:lnSpc>
                        <a:spcBef>
                          <a:spcPts val="725"/>
                        </a:spcBef>
                      </a:pPr>
                      <a:r>
                        <a:rPr lang="ru-RU" sz="1800" b="1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Формат</a:t>
                      </a:r>
                      <a:r>
                        <a:rPr lang="ru-RU" sz="1800" b="1" baseline="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</a:t>
                      </a:r>
                      <a:r>
                        <a:rPr lang="ru-RU" sz="1800" b="1" spc="-4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</a:t>
                      </a:r>
                      <a:r>
                        <a:rPr lang="ru-RU" sz="1800" b="1" spc="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работы</a:t>
                      </a:r>
                      <a:r>
                        <a:rPr lang="ru-RU" sz="1800" b="1" spc="-4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</a:t>
                      </a:r>
                      <a:endParaRPr sz="18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endParaRPr lang="ru-RU" sz="1400" b="1" spc="-5" dirty="0" smtClean="0">
                        <a:solidFill>
                          <a:srgbClr val="FFFFFF"/>
                        </a:solidFill>
                        <a:latin typeface="Franklin Gothic Medium Cond"/>
                        <a:cs typeface="Franklin Gothic Medium Cond"/>
                      </a:endParaRPr>
                    </a:p>
                    <a:p>
                      <a:pPr algn="ctr">
                        <a:lnSpc>
                          <a:spcPts val="1625"/>
                        </a:lnSpc>
                      </a:pPr>
                      <a:r>
                        <a:rPr lang="ru-RU" sz="2000" b="1" spc="-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Результат</a:t>
                      </a:r>
                      <a:endParaRPr sz="200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4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210185" marR="202565" indent="12065" algn="just">
                        <a:lnSpc>
                          <a:spcPct val="107000"/>
                        </a:lnSpc>
                        <a:spcBef>
                          <a:spcPts val="1425"/>
                        </a:spcBef>
                      </a:pPr>
                      <a:r>
                        <a:rPr lang="ru-RU" sz="1500" b="1" spc="-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           Научная</a:t>
                      </a:r>
                      <a:r>
                        <a:rPr lang="ru-RU" sz="1500" b="1" spc="-5" baseline="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и методическая работа</a:t>
                      </a:r>
                      <a:endParaRPr sz="15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60400" marR="652145" indent="-1270" algn="l">
                        <a:lnSpc>
                          <a:spcPct val="107100"/>
                        </a:lnSpc>
                      </a:pPr>
                      <a:endParaRPr lang="ru-RU" sz="1400" dirty="0" smtClean="0">
                        <a:latin typeface="Franklin Gothic Medium Cond"/>
                        <a:cs typeface="Franklin Gothic Medium Cond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dirty="0" smtClean="0">
                          <a:latin typeface="Franklin Gothic Medium Cond"/>
                          <a:cs typeface="Franklin Gothic Medium Cond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Статья в  районной газете «Светлый путь» под заголовком «Поможет родной язык»</a:t>
                      </a:r>
                      <a:endParaRPr lang="ru-RU" sz="1600" dirty="0" smtClean="0">
                        <a:latin typeface="Franklin Gothic Medium Cond" panose="020B0604020202020204" charset="0"/>
                        <a:cs typeface="Franklin Gothic Medium Cond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baseline="0" dirty="0" smtClean="0">
                          <a:latin typeface="Franklin Gothic Medium Cond" panose="020B0604020202020204" charset="0"/>
                          <a:cs typeface="Franklin Gothic Medium Cond"/>
                        </a:rPr>
                        <a:t> 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татья «Башкирский язык-наш помощник в изучении английского языка» в журнале «Учитель Башкортостана».</a:t>
                      </a:r>
                      <a:endParaRPr lang="ru-RU" sz="1600" baseline="0" dirty="0" smtClean="0">
                        <a:latin typeface="Franklin Gothic Medium Cond" panose="020B0604020202020204" charset="0"/>
                        <a:cs typeface="Franklin Gothic Medium Cond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sz="14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60400" marR="652145" indent="-1270" algn="l">
                        <a:lnSpc>
                          <a:spcPct val="1071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80576" y="0"/>
            <a:ext cx="3011424" cy="2191511"/>
          </a:xfrm>
          <a:prstGeom prst="rect">
            <a:avLst/>
          </a:prstGeom>
        </p:spPr>
      </p:pic>
      <p:pic>
        <p:nvPicPr>
          <p:cNvPr id="2052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4600" y="16744632"/>
            <a:ext cx="1295399" cy="933767"/>
          </a:xfrm>
          <a:prstGeom prst="rect">
            <a:avLst/>
          </a:prstGeom>
          <a:noFill/>
        </p:spPr>
      </p:pic>
      <p:pic>
        <p:nvPicPr>
          <p:cNvPr id="15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73600" y="14325600"/>
            <a:ext cx="1902797" cy="1371600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45256"/>
            <a:ext cx="2837544" cy="40317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24" y="2441447"/>
            <a:ext cx="2803147" cy="39683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44" y="3505200"/>
            <a:ext cx="1964867" cy="27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5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611" y="623316"/>
            <a:ext cx="5580888" cy="8564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24611" y="1591055"/>
            <a:ext cx="5029200" cy="0"/>
          </a:xfrm>
          <a:custGeom>
            <a:avLst/>
            <a:gdLst/>
            <a:ahLst/>
            <a:cxnLst/>
            <a:rect l="l" t="t" r="r" b="b"/>
            <a:pathLst>
              <a:path w="5029200">
                <a:moveTo>
                  <a:pt x="0" y="0"/>
                </a:moveTo>
                <a:lnTo>
                  <a:pt x="502920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20111" y="495300"/>
            <a:ext cx="3486150" cy="0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6403" y="495300"/>
            <a:ext cx="828675" cy="0"/>
          </a:xfrm>
          <a:custGeom>
            <a:avLst/>
            <a:gdLst/>
            <a:ahLst/>
            <a:cxnLst/>
            <a:rect l="l" t="t" r="r" b="b"/>
            <a:pathLst>
              <a:path w="828675">
                <a:moveTo>
                  <a:pt x="0" y="0"/>
                </a:moveTo>
                <a:lnTo>
                  <a:pt x="82867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2000" y="760857"/>
            <a:ext cx="6781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 smtClean="0">
                <a:solidFill>
                  <a:srgbClr val="FFFFFF"/>
                </a:solidFill>
              </a:rPr>
              <a:t>  РЕЗУЛЬТАТЫ ПРАКТИКИ НАСТАВН</a:t>
            </a:r>
            <a:r>
              <a:rPr lang="ru-RU" sz="3000" dirty="0" smtClean="0">
                <a:solidFill>
                  <a:srgbClr val="221E58"/>
                </a:solidFill>
              </a:rPr>
              <a:t>ИЧЕСТВА  </a:t>
            </a:r>
            <a:endParaRPr sz="3000" dirty="0">
              <a:solidFill>
                <a:srgbClr val="221E58"/>
              </a:solidFill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025999"/>
              </p:ext>
            </p:extLst>
          </p:nvPr>
        </p:nvGraphicFramePr>
        <p:xfrm>
          <a:off x="304800" y="1752600"/>
          <a:ext cx="11172451" cy="472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6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27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480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9545">
                <a:tc>
                  <a:txBody>
                    <a:bodyPr/>
                    <a:lstStyle/>
                    <a:p>
                      <a:pPr marL="231140" marR="100965" indent="-125095">
                        <a:lnSpc>
                          <a:spcPct val="107100"/>
                        </a:lnSpc>
                        <a:spcBef>
                          <a:spcPts val="725"/>
                        </a:spcBef>
                      </a:pPr>
                      <a:endParaRPr sz="10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tc>
                  <a:txBody>
                    <a:bodyPr/>
                    <a:lstStyle/>
                    <a:p>
                      <a:pPr marL="2362200" marR="117475" indent="-2242185" algn="ctr">
                        <a:lnSpc>
                          <a:spcPct val="107100"/>
                        </a:lnSpc>
                        <a:spcBef>
                          <a:spcPts val="725"/>
                        </a:spcBef>
                      </a:pPr>
                      <a:r>
                        <a:rPr lang="ru-RU" sz="1800" b="1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Формат</a:t>
                      </a:r>
                      <a:r>
                        <a:rPr lang="ru-RU" sz="1800" b="1" baseline="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</a:t>
                      </a:r>
                      <a:r>
                        <a:rPr lang="ru-RU" sz="1800" b="1" spc="-4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</a:t>
                      </a:r>
                      <a:r>
                        <a:rPr lang="ru-RU" sz="1800" b="1" spc="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работы</a:t>
                      </a:r>
                      <a:r>
                        <a:rPr lang="ru-RU" sz="1800" b="1" spc="-4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</a:t>
                      </a:r>
                      <a:endParaRPr sz="18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endParaRPr lang="ru-RU" sz="1400" b="1" spc="-5" dirty="0" smtClean="0">
                        <a:solidFill>
                          <a:srgbClr val="FFFFFF"/>
                        </a:solidFill>
                        <a:latin typeface="Franklin Gothic Medium Cond"/>
                        <a:cs typeface="Franklin Gothic Medium Cond"/>
                      </a:endParaRPr>
                    </a:p>
                    <a:p>
                      <a:pPr algn="ctr">
                        <a:lnSpc>
                          <a:spcPts val="1625"/>
                        </a:lnSpc>
                      </a:pPr>
                      <a:r>
                        <a:rPr lang="ru-RU" sz="2000" b="1" spc="-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Результат</a:t>
                      </a:r>
                      <a:endParaRPr sz="200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4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210185" marR="202565" indent="12065" algn="just">
                        <a:lnSpc>
                          <a:spcPct val="107000"/>
                        </a:lnSpc>
                        <a:spcBef>
                          <a:spcPts val="1425"/>
                        </a:spcBef>
                      </a:pPr>
                      <a:r>
                        <a:rPr lang="ru-RU" sz="1500" b="1" spc="-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           Открытые</a:t>
                      </a:r>
                      <a:r>
                        <a:rPr lang="ru-RU" sz="1500" b="1" spc="-5" baseline="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уроки и мероприятия</a:t>
                      </a:r>
                      <a:endParaRPr sz="15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60400" marR="652145" indent="-1270" algn="l">
                        <a:lnSpc>
                          <a:spcPct val="107100"/>
                        </a:lnSpc>
                      </a:pPr>
                      <a:endParaRPr lang="ru-RU" sz="1400" dirty="0" smtClean="0">
                        <a:latin typeface="Franklin Gothic Medium Cond"/>
                        <a:cs typeface="Franklin Gothic Medium Cond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Открытый урок в рамках районного семинара заместителей директоров в 5а классе на тему «Развитие диалогической речи. Описание людей».</a:t>
                      </a:r>
                      <a:endParaRPr lang="ru-RU" sz="1600" baseline="0" dirty="0" smtClean="0">
                        <a:latin typeface="Franklin Gothic Medium Cond" panose="020B0604020202020204" charset="0"/>
                        <a:cs typeface="Franklin Gothic Medium Cond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sz="14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60400" marR="652145" indent="-1270" algn="l">
                        <a:lnSpc>
                          <a:spcPct val="1071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80576" y="0"/>
            <a:ext cx="3011424" cy="2191511"/>
          </a:xfrm>
          <a:prstGeom prst="rect">
            <a:avLst/>
          </a:prstGeom>
        </p:spPr>
      </p:pic>
      <p:pic>
        <p:nvPicPr>
          <p:cNvPr id="2052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4600" y="16744632"/>
            <a:ext cx="1295399" cy="933767"/>
          </a:xfrm>
          <a:prstGeom prst="rect">
            <a:avLst/>
          </a:prstGeom>
          <a:noFill/>
        </p:spPr>
      </p:pic>
      <p:pic>
        <p:nvPicPr>
          <p:cNvPr id="15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73600" y="14325600"/>
            <a:ext cx="1902797" cy="13716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370550"/>
            <a:ext cx="3530600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967321"/>
            <a:ext cx="3306643" cy="2475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64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611" y="623316"/>
            <a:ext cx="5580888" cy="8564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24611" y="1591055"/>
            <a:ext cx="5029200" cy="0"/>
          </a:xfrm>
          <a:custGeom>
            <a:avLst/>
            <a:gdLst/>
            <a:ahLst/>
            <a:cxnLst/>
            <a:rect l="l" t="t" r="r" b="b"/>
            <a:pathLst>
              <a:path w="5029200">
                <a:moveTo>
                  <a:pt x="0" y="0"/>
                </a:moveTo>
                <a:lnTo>
                  <a:pt x="502920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20111" y="495300"/>
            <a:ext cx="3486150" cy="0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6403" y="495300"/>
            <a:ext cx="828675" cy="0"/>
          </a:xfrm>
          <a:custGeom>
            <a:avLst/>
            <a:gdLst/>
            <a:ahLst/>
            <a:cxnLst/>
            <a:rect l="l" t="t" r="r" b="b"/>
            <a:pathLst>
              <a:path w="828675">
                <a:moveTo>
                  <a:pt x="0" y="0"/>
                </a:moveTo>
                <a:lnTo>
                  <a:pt x="82867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2000" y="760857"/>
            <a:ext cx="6781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 smtClean="0">
                <a:solidFill>
                  <a:srgbClr val="FFFFFF"/>
                </a:solidFill>
              </a:rPr>
              <a:t>  РЕЗУЛЬТАТЫ ПРАКТИКИ НАСТАВН</a:t>
            </a:r>
            <a:r>
              <a:rPr lang="ru-RU" sz="3000" dirty="0" smtClean="0">
                <a:solidFill>
                  <a:srgbClr val="221E58"/>
                </a:solidFill>
              </a:rPr>
              <a:t>ИЧЕСТВА  </a:t>
            </a:r>
            <a:endParaRPr sz="3000" dirty="0">
              <a:solidFill>
                <a:srgbClr val="221E58"/>
              </a:solidFill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663968"/>
              </p:ext>
            </p:extLst>
          </p:nvPr>
        </p:nvGraphicFramePr>
        <p:xfrm>
          <a:off x="304800" y="1752600"/>
          <a:ext cx="11172451" cy="472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6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276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480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9545">
                <a:tc>
                  <a:txBody>
                    <a:bodyPr/>
                    <a:lstStyle/>
                    <a:p>
                      <a:pPr marL="231140" marR="100965" indent="-125095">
                        <a:lnSpc>
                          <a:spcPct val="107100"/>
                        </a:lnSpc>
                        <a:spcBef>
                          <a:spcPts val="725"/>
                        </a:spcBef>
                      </a:pPr>
                      <a:endParaRPr sz="10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tc>
                  <a:txBody>
                    <a:bodyPr/>
                    <a:lstStyle/>
                    <a:p>
                      <a:pPr marL="2362200" marR="117475" indent="-2242185" algn="ctr">
                        <a:lnSpc>
                          <a:spcPct val="107100"/>
                        </a:lnSpc>
                        <a:spcBef>
                          <a:spcPts val="725"/>
                        </a:spcBef>
                      </a:pPr>
                      <a:r>
                        <a:rPr lang="ru-RU" sz="1800" b="1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Формат</a:t>
                      </a:r>
                      <a:r>
                        <a:rPr lang="ru-RU" sz="1800" b="1" baseline="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</a:t>
                      </a:r>
                      <a:r>
                        <a:rPr lang="ru-RU" sz="1800" b="1" spc="-4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</a:t>
                      </a:r>
                      <a:r>
                        <a:rPr lang="ru-RU" sz="1800" b="1" spc="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работы</a:t>
                      </a:r>
                      <a:r>
                        <a:rPr lang="ru-RU" sz="1800" b="1" spc="-4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</a:t>
                      </a:r>
                      <a:endParaRPr sz="18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endParaRPr lang="ru-RU" sz="1400" b="1" spc="-5" dirty="0" smtClean="0">
                        <a:solidFill>
                          <a:srgbClr val="FFFFFF"/>
                        </a:solidFill>
                        <a:latin typeface="Franklin Gothic Medium Cond"/>
                        <a:cs typeface="Franklin Gothic Medium Cond"/>
                      </a:endParaRPr>
                    </a:p>
                    <a:p>
                      <a:pPr algn="ctr">
                        <a:lnSpc>
                          <a:spcPts val="1625"/>
                        </a:lnSpc>
                      </a:pPr>
                      <a:r>
                        <a:rPr lang="ru-RU" sz="2000" b="1" spc="-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Результат</a:t>
                      </a:r>
                      <a:endParaRPr sz="200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2B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4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  <a:p>
                      <a:pPr marL="210185" marR="202565" indent="12065" algn="just">
                        <a:lnSpc>
                          <a:spcPct val="107000"/>
                        </a:lnSpc>
                        <a:spcBef>
                          <a:spcPts val="1425"/>
                        </a:spcBef>
                      </a:pPr>
                      <a:r>
                        <a:rPr lang="ru-RU" sz="1500" b="1" spc="-5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           Участие</a:t>
                      </a:r>
                      <a:r>
                        <a:rPr lang="ru-RU" sz="1500" b="1" spc="-5" baseline="0" dirty="0" smtClean="0">
                          <a:solidFill>
                            <a:srgbClr val="FFFFFF"/>
                          </a:solidFill>
                          <a:latin typeface="Franklin Gothic Medium Cond"/>
                          <a:cs typeface="Franklin Gothic Medium Cond"/>
                        </a:rPr>
                        <a:t> в профессиональных конкурсах</a:t>
                      </a:r>
                      <a:endParaRPr sz="15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 vert="vert2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660400" marR="652145" indent="-1270" algn="l">
                        <a:lnSpc>
                          <a:spcPct val="107100"/>
                        </a:lnSpc>
                      </a:pPr>
                      <a:endParaRPr lang="ru-RU" sz="1400" dirty="0" smtClean="0">
                        <a:latin typeface="Franklin Gothic Medium Cond"/>
                        <a:cs typeface="Franklin Gothic Medium Cond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Franklin Gothic Medium Cond" panose="020B0604020202020204" charset="0"/>
                          <a:ea typeface="+mn-ea"/>
                          <a:cs typeface="+mn-cs"/>
                        </a:rPr>
                        <a:t>Победитель районного этапа конкурса «Учитель года -2024» среди молодых специалистов.</a:t>
                      </a:r>
                      <a:endParaRPr lang="ru-RU" sz="1600" baseline="0" dirty="0" smtClean="0">
                        <a:latin typeface="Franklin Gothic Medium Cond" panose="020B0604020202020204" charset="0"/>
                        <a:cs typeface="Franklin Gothic Medium Cond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sz="1400" dirty="0">
                        <a:latin typeface="Franklin Gothic Medium Cond"/>
                        <a:cs typeface="Franklin Gothic Medium Cond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660400" marR="652145" indent="-1270" algn="l">
                        <a:lnSpc>
                          <a:spcPct val="1071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80576" y="0"/>
            <a:ext cx="3011424" cy="2191511"/>
          </a:xfrm>
          <a:prstGeom prst="rect">
            <a:avLst/>
          </a:prstGeom>
        </p:spPr>
      </p:pic>
      <p:pic>
        <p:nvPicPr>
          <p:cNvPr id="2052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64600" y="16744632"/>
            <a:ext cx="1295399" cy="933767"/>
          </a:xfrm>
          <a:prstGeom prst="rect">
            <a:avLst/>
          </a:prstGeom>
          <a:noFill/>
        </p:spPr>
      </p:pic>
      <p:pic>
        <p:nvPicPr>
          <p:cNvPr id="15" name="Picture 4" descr="C:\Users\User\Desktop\наставник 2021\Конкурс\Фото\IMG_00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73600" y="14325600"/>
            <a:ext cx="1902797" cy="1371600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279" y="4415984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14600"/>
            <a:ext cx="3028951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Master\Downloads\IMG_20240304_182603_4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279" y="2243701"/>
            <a:ext cx="2941233" cy="2205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49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35138"/>
            <a:chOff x="0" y="-2"/>
            <a:chExt cx="12192000" cy="683513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"/>
              <a:ext cx="12192000" cy="68351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611" y="623316"/>
              <a:ext cx="5580888" cy="856488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324611" y="1591055"/>
            <a:ext cx="5076825" cy="0"/>
          </a:xfrm>
          <a:custGeom>
            <a:avLst/>
            <a:gdLst/>
            <a:ahLst/>
            <a:cxnLst/>
            <a:rect l="l" t="t" r="r" b="b"/>
            <a:pathLst>
              <a:path w="5076825">
                <a:moveTo>
                  <a:pt x="0" y="0"/>
                </a:moveTo>
                <a:lnTo>
                  <a:pt x="507682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41448" y="502919"/>
            <a:ext cx="3486150" cy="0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6403" y="495300"/>
            <a:ext cx="828675" cy="0"/>
          </a:xfrm>
          <a:custGeom>
            <a:avLst/>
            <a:gdLst/>
            <a:ahLst/>
            <a:cxnLst/>
            <a:rect l="l" t="t" r="r" b="b"/>
            <a:pathLst>
              <a:path w="828675">
                <a:moveTo>
                  <a:pt x="0" y="0"/>
                </a:moveTo>
                <a:lnTo>
                  <a:pt x="82867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62044" y="641604"/>
            <a:ext cx="6124956" cy="854963"/>
          </a:xfrm>
          <a:prstGeom prst="rect">
            <a:avLst/>
          </a:prstGeom>
        </p:spPr>
      </p:pic>
      <p:sp>
        <p:nvSpPr>
          <p:cNvPr id="25" name="object 8"/>
          <p:cNvSpPr txBox="1">
            <a:spLocks/>
          </p:cNvSpPr>
          <p:nvPr/>
        </p:nvSpPr>
        <p:spPr>
          <a:xfrm>
            <a:off x="609600" y="762000"/>
            <a:ext cx="92964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FFFFFF"/>
                </a:solidFill>
                <a:latin typeface="Franklin Gothic Medium Cond"/>
                <a:ea typeface="+mj-ea"/>
                <a:cs typeface="Franklin Gothic Medium Cond"/>
              </a:rPr>
              <a:t>Будущие студенты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Franklin Gothic Medium Cond"/>
              <a:ea typeface="+mj-ea"/>
              <a:cs typeface="Franklin Gothic Medium Cond"/>
            </a:endParaRPr>
          </a:p>
        </p:txBody>
      </p:sp>
      <p:pic>
        <p:nvPicPr>
          <p:cNvPr id="1028" name="Picture 4" descr="C:\Users\Master\Downloads\IMG-20220416-WA0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273">
            <a:off x="883370" y="1981199"/>
            <a:ext cx="3160889" cy="4424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ster\Downloads\в школу7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639">
            <a:off x="4271454" y="1930363"/>
            <a:ext cx="3268090" cy="4525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ster\Downloads\20220415_2051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53734" y="4748443"/>
            <a:ext cx="2635439" cy="1215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ster\Downloads\x4poW3OU71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862583"/>
            <a:ext cx="3343739" cy="4458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10" name="object 3"/>
          <p:cNvSpPr txBox="1"/>
          <p:nvPr/>
        </p:nvSpPr>
        <p:spPr>
          <a:xfrm>
            <a:off x="990600" y="2362200"/>
            <a:ext cx="10439400" cy="1066958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86385" marR="5080" indent="-274320" algn="ctr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ru-RU" sz="2000" b="1" spc="-10" dirty="0" smtClean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   </a:t>
            </a:r>
            <a:r>
              <a:rPr lang="ru-RU" sz="4800" b="1" spc="-10" dirty="0" smtClean="0">
                <a:solidFill>
                  <a:srgbClr val="4C348E"/>
                </a:solidFill>
                <a:latin typeface="Franklin Gothic Medium" panose="020B0603020102020204" pitchFamily="34" charset="0"/>
                <a:cs typeface="Times New Roman"/>
              </a:rPr>
              <a:t>Спасибо за внимание! </a:t>
            </a: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sz="2200" b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50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00" y="-136525"/>
            <a:ext cx="12206514" cy="6956596"/>
            <a:chOff x="0" y="-2"/>
            <a:chExt cx="12192000" cy="683513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"/>
              <a:ext cx="12192000" cy="68351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611" y="623316"/>
              <a:ext cx="5580888" cy="856488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324611" y="1591055"/>
            <a:ext cx="5076825" cy="0"/>
          </a:xfrm>
          <a:custGeom>
            <a:avLst/>
            <a:gdLst/>
            <a:ahLst/>
            <a:cxnLst/>
            <a:rect l="l" t="t" r="r" b="b"/>
            <a:pathLst>
              <a:path w="5076825">
                <a:moveTo>
                  <a:pt x="0" y="0"/>
                </a:moveTo>
                <a:lnTo>
                  <a:pt x="507682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41448" y="502919"/>
            <a:ext cx="3486150" cy="0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6403" y="495300"/>
            <a:ext cx="828675" cy="0"/>
          </a:xfrm>
          <a:custGeom>
            <a:avLst/>
            <a:gdLst/>
            <a:ahLst/>
            <a:cxnLst/>
            <a:rect l="l" t="t" r="r" b="b"/>
            <a:pathLst>
              <a:path w="828675">
                <a:moveTo>
                  <a:pt x="0" y="0"/>
                </a:moveTo>
                <a:lnTo>
                  <a:pt x="82867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62044" y="641604"/>
            <a:ext cx="6277356" cy="854963"/>
          </a:xfrm>
          <a:prstGeom prst="rect">
            <a:avLst/>
          </a:prstGeom>
        </p:spPr>
      </p:pic>
      <p:sp>
        <p:nvSpPr>
          <p:cNvPr id="25" name="object 8"/>
          <p:cNvSpPr txBox="1">
            <a:spLocks/>
          </p:cNvSpPr>
          <p:nvPr/>
        </p:nvSpPr>
        <p:spPr>
          <a:xfrm>
            <a:off x="609600" y="762000"/>
            <a:ext cx="9525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 Cond"/>
                <a:ea typeface="+mj-ea"/>
                <a:cs typeface="Franklin Gothic Medium Cond"/>
              </a:rPr>
              <a:t>Повышение</a:t>
            </a:r>
            <a:r>
              <a:rPr kumimoji="0" lang="ru-RU" sz="3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 Cond"/>
                <a:ea typeface="+mj-ea"/>
                <a:cs typeface="Franklin Gothic Medium Cond"/>
              </a:rPr>
              <a:t> профессиональной компетенции </a:t>
            </a:r>
            <a:r>
              <a:rPr lang="ru-RU" sz="3200" b="1" dirty="0" smtClean="0">
                <a:solidFill>
                  <a:srgbClr val="FFFFFF"/>
                </a:solidFill>
                <a:latin typeface="Franklin Gothic Medium Cond"/>
                <a:ea typeface="+mj-ea"/>
                <a:cs typeface="Franklin Gothic Medium Cond"/>
              </a:rPr>
              <a:t>наставника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Franklin Gothic Medium Cond"/>
              <a:ea typeface="+mj-ea"/>
              <a:cs typeface="Franklin Gothic Medium Cond"/>
            </a:endParaRPr>
          </a:p>
        </p:txBody>
      </p:sp>
      <p:cxnSp>
        <p:nvCxnSpPr>
          <p:cNvPr id="1031" name="AutoShape 7"/>
          <p:cNvCxnSpPr>
            <a:cxnSpLocks noChangeShapeType="1"/>
          </p:cNvCxnSpPr>
          <p:nvPr/>
        </p:nvCxnSpPr>
        <p:spPr bwMode="auto">
          <a:xfrm rot="5400000">
            <a:off x="7772399" y="3733801"/>
            <a:ext cx="2895601" cy="304799"/>
          </a:xfrm>
          <a:prstGeom prst="straightConnector1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</p:spPr>
      </p:cxnSp>
      <p:pic>
        <p:nvPicPr>
          <p:cNvPr id="9" name="Picture 2" descr="D:\наставник\в школу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64" y="1856124"/>
            <a:ext cx="2253044" cy="312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наставник\в школу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023" y="1863381"/>
            <a:ext cx="2217777" cy="311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наставник\наставник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18218"/>
            <a:ext cx="2286000" cy="31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наставник\наставник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62" y="1818218"/>
            <a:ext cx="2160076" cy="299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наставник\наставник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494" y="1863380"/>
            <a:ext cx="2009139" cy="278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Master\Downloads\1012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59" y="4475076"/>
            <a:ext cx="2942844" cy="208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Master\Downloads\2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30" y="4464298"/>
            <a:ext cx="3276600" cy="199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D:\наставник\наставник2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29" y="3897548"/>
            <a:ext cx="2014723" cy="279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76" y="3926767"/>
            <a:ext cx="1993643" cy="2763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00" y="-136525"/>
            <a:ext cx="12206514" cy="6956596"/>
            <a:chOff x="0" y="-2"/>
            <a:chExt cx="12192000" cy="683513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"/>
              <a:ext cx="12192000" cy="68351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611" y="623316"/>
              <a:ext cx="5580888" cy="856488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324611" y="1591055"/>
            <a:ext cx="5076825" cy="0"/>
          </a:xfrm>
          <a:custGeom>
            <a:avLst/>
            <a:gdLst/>
            <a:ahLst/>
            <a:cxnLst/>
            <a:rect l="l" t="t" r="r" b="b"/>
            <a:pathLst>
              <a:path w="5076825">
                <a:moveTo>
                  <a:pt x="0" y="0"/>
                </a:moveTo>
                <a:lnTo>
                  <a:pt x="507682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41448" y="502919"/>
            <a:ext cx="3486150" cy="0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6403" y="495300"/>
            <a:ext cx="828675" cy="0"/>
          </a:xfrm>
          <a:custGeom>
            <a:avLst/>
            <a:gdLst/>
            <a:ahLst/>
            <a:cxnLst/>
            <a:rect l="l" t="t" r="r" b="b"/>
            <a:pathLst>
              <a:path w="828675">
                <a:moveTo>
                  <a:pt x="0" y="0"/>
                </a:moveTo>
                <a:lnTo>
                  <a:pt x="82867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62044" y="641604"/>
            <a:ext cx="6277356" cy="854963"/>
          </a:xfrm>
          <a:prstGeom prst="rect">
            <a:avLst/>
          </a:prstGeom>
        </p:spPr>
      </p:pic>
      <p:sp>
        <p:nvSpPr>
          <p:cNvPr id="25" name="object 8"/>
          <p:cNvSpPr txBox="1">
            <a:spLocks/>
          </p:cNvSpPr>
          <p:nvPr/>
        </p:nvSpPr>
        <p:spPr>
          <a:xfrm>
            <a:off x="609600" y="762000"/>
            <a:ext cx="9525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 Cond"/>
                <a:ea typeface="+mj-ea"/>
                <a:cs typeface="Franklin Gothic Medium Cond"/>
              </a:rPr>
              <a:t>Повышение</a:t>
            </a:r>
            <a:r>
              <a:rPr kumimoji="0" lang="ru-RU" sz="3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 Cond"/>
                <a:ea typeface="+mj-ea"/>
                <a:cs typeface="Franklin Gothic Medium Cond"/>
              </a:rPr>
              <a:t> профессиональной компетенции </a:t>
            </a:r>
            <a:r>
              <a:rPr lang="ru-RU" sz="3200" b="1" dirty="0" smtClean="0">
                <a:solidFill>
                  <a:srgbClr val="FFFFFF"/>
                </a:solidFill>
                <a:latin typeface="Franklin Gothic Medium Cond"/>
                <a:ea typeface="+mj-ea"/>
                <a:cs typeface="Franklin Gothic Medium Cond"/>
              </a:rPr>
              <a:t>наставника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Franklin Gothic Medium Cond"/>
              <a:ea typeface="+mj-ea"/>
              <a:cs typeface="Franklin Gothic Medium Cond"/>
            </a:endParaRPr>
          </a:p>
        </p:txBody>
      </p:sp>
      <p:cxnSp>
        <p:nvCxnSpPr>
          <p:cNvPr id="1031" name="AutoShape 7"/>
          <p:cNvCxnSpPr>
            <a:cxnSpLocks noChangeShapeType="1"/>
          </p:cNvCxnSpPr>
          <p:nvPr/>
        </p:nvCxnSpPr>
        <p:spPr bwMode="auto">
          <a:xfrm rot="5400000">
            <a:off x="7772399" y="3733801"/>
            <a:ext cx="2895601" cy="304799"/>
          </a:xfrm>
          <a:prstGeom prst="straightConnector1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</p:spPr>
      </p:cxnSp>
      <p:pic>
        <p:nvPicPr>
          <p:cNvPr id="2052" name="Picture 4" descr="D:\наставник\наставник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3028" y="1319773"/>
            <a:ext cx="2748928" cy="381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наставник\наставник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00599" y="1192728"/>
            <a:ext cx="2861670" cy="396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наставник\наставник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09047" y="1338656"/>
            <a:ext cx="2651106" cy="367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наставник\наставник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41924" y="3485293"/>
            <a:ext cx="2667541" cy="369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наставник\наставник1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21643" y="3545377"/>
            <a:ext cx="2693088" cy="37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00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4876800" y="384809"/>
            <a:ext cx="4572000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 smtClean="0">
                <a:solidFill>
                  <a:srgbClr val="221E58"/>
                </a:solidFill>
                <a:latin typeface="Franklin Gothic Medium" panose="020B0603020102020204" pitchFamily="34" charset="0"/>
                <a:cs typeface="Times New Roman"/>
              </a:rPr>
              <a:t>Наставляемый</a:t>
            </a:r>
            <a:endParaRPr sz="2800" dirty="0">
              <a:solidFill>
                <a:srgbClr val="221E58"/>
              </a:solidFill>
              <a:latin typeface="Franklin Gothic Medium" panose="020B0603020102020204" pitchFamily="34" charset="0"/>
              <a:cs typeface="Times New Roman"/>
            </a:endParaRPr>
          </a:p>
        </p:txBody>
      </p:sp>
      <p:sp>
        <p:nvSpPr>
          <p:cNvPr id="10" name="object 3"/>
          <p:cNvSpPr txBox="1"/>
          <p:nvPr/>
        </p:nvSpPr>
        <p:spPr>
          <a:xfrm>
            <a:off x="4038600" y="2362200"/>
            <a:ext cx="7391400" cy="3262431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ru-RU" sz="2000" spc="-10" dirty="0" smtClean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   </a:t>
            </a:r>
            <a:r>
              <a:rPr lang="ru-RU" sz="2000" spc="-1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Молодой специалист: </a:t>
            </a:r>
            <a:r>
              <a:rPr lang="ru-RU" sz="2000" spc="-10" dirty="0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учитель английского языка </a:t>
            </a:r>
            <a:r>
              <a:rPr lang="ru-RU" sz="2800" spc="-10" dirty="0" err="1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Муллагалеева</a:t>
            </a:r>
            <a:r>
              <a:rPr lang="ru-RU" sz="2800" spc="-10" dirty="0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</a:t>
            </a:r>
            <a:r>
              <a:rPr lang="ru-RU" sz="2800" spc="-10" dirty="0" err="1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Ильзида</a:t>
            </a:r>
            <a:r>
              <a:rPr lang="ru-RU" sz="2800" spc="-10" dirty="0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</a:t>
            </a:r>
            <a:r>
              <a:rPr lang="ru-RU" sz="2800" spc="-10" dirty="0" err="1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Гаязовна</a:t>
            </a:r>
            <a:endParaRPr lang="ru-RU" sz="2800" spc="-10" dirty="0" smtClean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ru-RU" sz="2000" spc="-10" dirty="0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  </a:t>
            </a:r>
            <a:endParaRPr lang="en-US" sz="2000" spc="-10" dirty="0" smtClean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en-US" sz="2000" spc="-10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</a:t>
            </a:r>
            <a:r>
              <a:rPr lang="en-US" sz="2000" spc="-10" dirty="0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 </a:t>
            </a:r>
            <a:r>
              <a:rPr lang="ru-RU" sz="2000" spc="-10" dirty="0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Диплом БГПУ им </a:t>
            </a:r>
            <a:r>
              <a:rPr lang="ru-RU" sz="2000" spc="-10" dirty="0" err="1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М.Акмуллы</a:t>
            </a:r>
            <a:r>
              <a:rPr lang="ru-RU" sz="2000" spc="-10" dirty="0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2023 г</a:t>
            </a: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ru-RU" sz="2000" spc="-10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</a:t>
            </a:r>
            <a:r>
              <a:rPr lang="ru-RU" sz="2000" spc="-10" dirty="0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  </a:t>
            </a:r>
            <a:endParaRPr lang="en-US" sz="2000" spc="-10" dirty="0" smtClean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en-US" sz="2000" spc="-10" dirty="0">
                <a:solidFill>
                  <a:schemeClr val="tx2">
                    <a:lumMod val="75000"/>
                  </a:schemeClr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000" spc="-10" dirty="0" smtClean="0">
                <a:solidFill>
                  <a:schemeClr val="tx2">
                    <a:lumMod val="75000"/>
                  </a:schemeClr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/>
              </a:rPr>
              <a:t> 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</a:rPr>
              <a:t>Институт филологического образования и межкультурных коммуникаций 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  <a:effectLst/>
              <a:latin typeface="Franklin Gothic Medium" panose="020B0603020102020204" pitchFamily="34" charset="0"/>
              <a:ea typeface="Calibri" panose="020F0502020204030204" pitchFamily="34" charset="0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C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</a:rPr>
              <a:t>пециальност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  <a:ea typeface="Calibri" panose="020F0502020204030204" pitchFamily="34" charset="0"/>
              </a:rPr>
              <a:t>: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</a:rPr>
              <a:t> «Английский язык и русский язык, как иностранный» </a:t>
            </a:r>
            <a:endParaRPr lang="ru-RU" sz="2000" spc="-10" dirty="0" smtClean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sz="2200" b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12899"/>
            <a:ext cx="2724150" cy="363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82" y="111561"/>
            <a:ext cx="12171218" cy="6857998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4419600" y="384809"/>
            <a:ext cx="50292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 Учитель - Ученик</a:t>
            </a:r>
            <a:endParaRPr sz="2800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</p:txBody>
      </p:sp>
      <p:sp>
        <p:nvSpPr>
          <p:cNvPr id="10" name="object 3"/>
          <p:cNvSpPr txBox="1"/>
          <p:nvPr/>
        </p:nvSpPr>
        <p:spPr>
          <a:xfrm>
            <a:off x="5257800" y="2362200"/>
            <a:ext cx="6172200" cy="679159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ru-RU" sz="2000" spc="-10" dirty="0" smtClean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 </a:t>
            </a: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sz="2200" b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9300">
            <a:off x="1582561" y="1033888"/>
            <a:ext cx="2406638" cy="3335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4521" y="576777"/>
            <a:ext cx="2143738" cy="2971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63" y="3041359"/>
            <a:ext cx="2427055" cy="3640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0308">
            <a:off x="8009846" y="1219531"/>
            <a:ext cx="2138769" cy="2964494"/>
          </a:xfrm>
          <a:prstGeom prst="rect">
            <a:avLst/>
          </a:prstGeom>
        </p:spPr>
      </p:pic>
      <p:pic>
        <p:nvPicPr>
          <p:cNvPr id="1026" name="Picture 2" descr="D:\наставник\в школу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2289">
            <a:off x="466222" y="2495915"/>
            <a:ext cx="2211633" cy="31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ставник\в школу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9916">
            <a:off x="2125576" y="3614803"/>
            <a:ext cx="2010788" cy="278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наставник\в школу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5414">
            <a:off x="8846091" y="2136807"/>
            <a:ext cx="2244908" cy="310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наставник\наставник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6232">
            <a:off x="7832383" y="3623552"/>
            <a:ext cx="2081091" cy="288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18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670"/>
            <a:ext cx="12192000" cy="6857998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4876800" y="384809"/>
            <a:ext cx="4572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Учитель - Студент</a:t>
            </a:r>
          </a:p>
        </p:txBody>
      </p:sp>
      <p:sp>
        <p:nvSpPr>
          <p:cNvPr id="10" name="object 3"/>
          <p:cNvSpPr txBox="1"/>
          <p:nvPr/>
        </p:nvSpPr>
        <p:spPr>
          <a:xfrm>
            <a:off x="1593273" y="2542309"/>
            <a:ext cx="8839200" cy="4618699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ru-RU" sz="2000" spc="-10" dirty="0" smtClean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   </a:t>
            </a: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 smtClean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 smtClean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 smtClean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 algn="ctr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 smtClean="0">
              <a:solidFill>
                <a:schemeClr val="tx2">
                  <a:lumMod val="60000"/>
                  <a:lumOff val="4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 algn="ctr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>
              <a:solidFill>
                <a:schemeClr val="tx2">
                  <a:lumMod val="60000"/>
                  <a:lumOff val="4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 algn="ctr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 smtClean="0">
              <a:solidFill>
                <a:schemeClr val="tx2">
                  <a:lumMod val="60000"/>
                  <a:lumOff val="4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 algn="ctr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ru-RU" sz="2000" spc="-10" dirty="0" smtClean="0">
                <a:solidFill>
                  <a:srgbClr val="221E58"/>
                </a:solidFill>
                <a:latin typeface="Franklin Gothic Medium" panose="020B0603020102020204" pitchFamily="34" charset="0"/>
                <a:cs typeface="Times New Roman"/>
              </a:rPr>
              <a:t>Урок английского языка в 7б классе 2022-23 уч. год</a:t>
            </a:r>
          </a:p>
          <a:p>
            <a:pPr marL="286385" marR="5080" indent="-274320" algn="ctr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ru-RU" sz="2000" spc="-10" dirty="0">
                <a:solidFill>
                  <a:srgbClr val="221E58"/>
                </a:solidFill>
                <a:latin typeface="Franklin Gothic Medium" panose="020B0603020102020204" pitchFamily="34" charset="0"/>
                <a:cs typeface="Times New Roman"/>
              </a:rPr>
              <a:t> </a:t>
            </a:r>
            <a:r>
              <a:rPr lang="ru-RU" sz="2000" spc="-10" dirty="0" smtClean="0">
                <a:solidFill>
                  <a:srgbClr val="221E58"/>
                </a:solidFill>
                <a:latin typeface="Franklin Gothic Medium" panose="020B0603020102020204" pitchFamily="34" charset="0"/>
                <a:cs typeface="Times New Roman"/>
              </a:rPr>
              <a:t>Практикантка: </a:t>
            </a:r>
            <a:r>
              <a:rPr lang="ru-RU" sz="2000" spc="-10" dirty="0" err="1" smtClean="0">
                <a:solidFill>
                  <a:srgbClr val="221E58"/>
                </a:solidFill>
                <a:latin typeface="Franklin Gothic Medium" panose="020B0603020102020204" pitchFamily="34" charset="0"/>
                <a:cs typeface="Times New Roman"/>
              </a:rPr>
              <a:t>Муллагалеева</a:t>
            </a:r>
            <a:r>
              <a:rPr lang="ru-RU" sz="2000" spc="-10" dirty="0" smtClean="0">
                <a:solidFill>
                  <a:srgbClr val="221E58"/>
                </a:solidFill>
                <a:latin typeface="Franklin Gothic Medium" panose="020B0603020102020204" pitchFamily="34" charset="0"/>
                <a:cs typeface="Times New Roman"/>
              </a:rPr>
              <a:t> И.Г.</a:t>
            </a: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ru-RU" sz="2000" spc="-1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</a:t>
            </a:r>
            <a:r>
              <a:rPr lang="ru-RU" sz="2000" spc="-10" dirty="0" smtClean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</a:rPr>
              <a:t> </a:t>
            </a:r>
            <a:endParaRPr lang="ru-RU" sz="2000" spc="-10" dirty="0" smtClean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sz="2200" b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 descr="D:\для конкурса\zajN6wGYc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62" y="915248"/>
            <a:ext cx="8566084" cy="4654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1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670"/>
            <a:ext cx="12192000" cy="6857998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4876800" y="384809"/>
            <a:ext cx="4572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Учитель - Учитель</a:t>
            </a:r>
          </a:p>
        </p:txBody>
      </p:sp>
      <p:sp>
        <p:nvSpPr>
          <p:cNvPr id="10" name="object 3"/>
          <p:cNvSpPr txBox="1"/>
          <p:nvPr/>
        </p:nvSpPr>
        <p:spPr>
          <a:xfrm>
            <a:off x="1593273" y="2542309"/>
            <a:ext cx="8839200" cy="4567403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ru-RU" sz="2000" spc="-10" dirty="0" smtClean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   </a:t>
            </a: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 smtClean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 smtClean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 smtClean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 algn="ctr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 smtClean="0">
              <a:solidFill>
                <a:schemeClr val="tx2">
                  <a:lumMod val="60000"/>
                  <a:lumOff val="4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 algn="ctr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>
              <a:solidFill>
                <a:schemeClr val="tx2">
                  <a:lumMod val="60000"/>
                  <a:lumOff val="4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 algn="ctr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lang="ru-RU" sz="2000" spc="-10" dirty="0" smtClean="0">
              <a:solidFill>
                <a:schemeClr val="tx2">
                  <a:lumMod val="60000"/>
                  <a:lumOff val="4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 algn="ctr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ru-RU" sz="2000" spc="-10" dirty="0" smtClean="0">
                <a:solidFill>
                  <a:srgbClr val="221E58"/>
                </a:solidFill>
                <a:latin typeface="Franklin Gothic Medium" panose="020B0603020102020204" pitchFamily="34" charset="0"/>
                <a:cs typeface="Times New Roman"/>
              </a:rPr>
              <a:t>Разработка рабочих программ по английскому языку 2023-24 учебный год </a:t>
            </a:r>
            <a:r>
              <a:rPr lang="ru-RU" sz="2000" spc="-10" dirty="0" err="1" smtClean="0">
                <a:solidFill>
                  <a:srgbClr val="221E58"/>
                </a:solidFill>
                <a:latin typeface="Franklin Gothic Medium" panose="020B0603020102020204" pitchFamily="34" charset="0"/>
                <a:cs typeface="Times New Roman"/>
              </a:rPr>
              <a:t>А.И.Асадуллина</a:t>
            </a:r>
            <a:r>
              <a:rPr lang="ru-RU" sz="2000" spc="-10" dirty="0" smtClean="0">
                <a:solidFill>
                  <a:srgbClr val="221E58"/>
                </a:solidFill>
                <a:latin typeface="Franklin Gothic Medium" panose="020B0603020102020204" pitchFamily="34" charset="0"/>
                <a:cs typeface="Times New Roman"/>
              </a:rPr>
              <a:t> и </a:t>
            </a:r>
            <a:r>
              <a:rPr lang="ru-RU" sz="2000" spc="-10" dirty="0" err="1" smtClean="0">
                <a:solidFill>
                  <a:srgbClr val="221E58"/>
                </a:solidFill>
                <a:latin typeface="Franklin Gothic Medium" panose="020B0603020102020204" pitchFamily="34" charset="0"/>
                <a:cs typeface="Times New Roman"/>
              </a:rPr>
              <a:t>И.Г.Муллагалеева</a:t>
            </a:r>
            <a:endParaRPr lang="ru-RU" sz="2000" spc="-10" dirty="0" smtClean="0">
              <a:solidFill>
                <a:srgbClr val="221E58"/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r>
              <a:rPr lang="ru-RU" sz="2000" spc="-10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</a:t>
            </a:r>
            <a:r>
              <a:rPr lang="ru-RU" sz="2000" spc="-10" dirty="0" smtClean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  <a:cs typeface="Times New Roman"/>
              </a:rPr>
              <a:t> 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</a:rPr>
              <a:t> </a:t>
            </a:r>
            <a:endParaRPr lang="ru-RU" sz="2000" spc="-10" dirty="0" smtClean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  <a:cs typeface="Times New Roman"/>
            </a:endParaRPr>
          </a:p>
          <a:p>
            <a:pPr marL="286385" marR="5080" indent="-274320">
              <a:lnSpc>
                <a:spcPct val="90000"/>
              </a:lnSpc>
              <a:spcBef>
                <a:spcPts val="359"/>
              </a:spcBef>
              <a:buClr>
                <a:srgbClr val="AC0000"/>
              </a:buClr>
              <a:tabLst>
                <a:tab pos="286385" algn="l"/>
                <a:tab pos="287020" algn="l"/>
              </a:tabLst>
            </a:pPr>
            <a:endParaRPr sz="2200" b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027" name="Picture 3" descr="C:\Users\Master\Downloads\20240311_143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668" y="914400"/>
            <a:ext cx="6416841" cy="4715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23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40220"/>
            <a:chOff x="0" y="0"/>
            <a:chExt cx="12192000" cy="6840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397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611" y="627887"/>
              <a:ext cx="5580888" cy="854964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324611" y="1591055"/>
            <a:ext cx="6190615" cy="0"/>
          </a:xfrm>
          <a:custGeom>
            <a:avLst/>
            <a:gdLst/>
            <a:ahLst/>
            <a:cxnLst/>
            <a:rect l="l" t="t" r="r" b="b"/>
            <a:pathLst>
              <a:path w="6190615">
                <a:moveTo>
                  <a:pt x="0" y="0"/>
                </a:moveTo>
                <a:lnTo>
                  <a:pt x="6190107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20111" y="495300"/>
            <a:ext cx="3486150" cy="0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6403" y="495300"/>
            <a:ext cx="828675" cy="0"/>
          </a:xfrm>
          <a:custGeom>
            <a:avLst/>
            <a:gdLst/>
            <a:ahLst/>
            <a:cxnLst/>
            <a:rect l="l" t="t" r="r" b="b"/>
            <a:pathLst>
              <a:path w="828675">
                <a:moveTo>
                  <a:pt x="0" y="0"/>
                </a:moveTo>
                <a:lnTo>
                  <a:pt x="82867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21080" y="2543555"/>
            <a:ext cx="3694429" cy="2072639"/>
          </a:xfrm>
          <a:custGeom>
            <a:avLst/>
            <a:gdLst/>
            <a:ahLst/>
            <a:cxnLst/>
            <a:rect l="l" t="t" r="r" b="b"/>
            <a:pathLst>
              <a:path w="3694429" h="2072639">
                <a:moveTo>
                  <a:pt x="0" y="345440"/>
                </a:moveTo>
                <a:lnTo>
                  <a:pt x="3153" y="298571"/>
                </a:lnTo>
                <a:lnTo>
                  <a:pt x="12339" y="253617"/>
                </a:lnTo>
                <a:lnTo>
                  <a:pt x="27146" y="210990"/>
                </a:lnTo>
                <a:lnTo>
                  <a:pt x="47163" y="171101"/>
                </a:lnTo>
                <a:lnTo>
                  <a:pt x="71977" y="134363"/>
                </a:lnTo>
                <a:lnTo>
                  <a:pt x="101177" y="101187"/>
                </a:lnTo>
                <a:lnTo>
                  <a:pt x="134352" y="71985"/>
                </a:lnTo>
                <a:lnTo>
                  <a:pt x="171090" y="47168"/>
                </a:lnTo>
                <a:lnTo>
                  <a:pt x="210979" y="27150"/>
                </a:lnTo>
                <a:lnTo>
                  <a:pt x="253609" y="12341"/>
                </a:lnTo>
                <a:lnTo>
                  <a:pt x="298566" y="3153"/>
                </a:lnTo>
                <a:lnTo>
                  <a:pt x="345439" y="0"/>
                </a:lnTo>
                <a:lnTo>
                  <a:pt x="3348735" y="0"/>
                </a:lnTo>
                <a:lnTo>
                  <a:pt x="3395604" y="3153"/>
                </a:lnTo>
                <a:lnTo>
                  <a:pt x="3440558" y="12341"/>
                </a:lnTo>
                <a:lnTo>
                  <a:pt x="3483185" y="27150"/>
                </a:lnTo>
                <a:lnTo>
                  <a:pt x="3523074" y="47168"/>
                </a:lnTo>
                <a:lnTo>
                  <a:pt x="3559812" y="71985"/>
                </a:lnTo>
                <a:lnTo>
                  <a:pt x="3592988" y="101187"/>
                </a:lnTo>
                <a:lnTo>
                  <a:pt x="3622190" y="134363"/>
                </a:lnTo>
                <a:lnTo>
                  <a:pt x="3647007" y="171101"/>
                </a:lnTo>
                <a:lnTo>
                  <a:pt x="3667025" y="210990"/>
                </a:lnTo>
                <a:lnTo>
                  <a:pt x="3681834" y="253617"/>
                </a:lnTo>
                <a:lnTo>
                  <a:pt x="3691022" y="298571"/>
                </a:lnTo>
                <a:lnTo>
                  <a:pt x="3694176" y="345440"/>
                </a:lnTo>
                <a:lnTo>
                  <a:pt x="3694176" y="1727200"/>
                </a:lnTo>
                <a:lnTo>
                  <a:pt x="3691022" y="1774068"/>
                </a:lnTo>
                <a:lnTo>
                  <a:pt x="3681834" y="1819022"/>
                </a:lnTo>
                <a:lnTo>
                  <a:pt x="3667025" y="1861649"/>
                </a:lnTo>
                <a:lnTo>
                  <a:pt x="3647007" y="1901538"/>
                </a:lnTo>
                <a:lnTo>
                  <a:pt x="3622190" y="1938276"/>
                </a:lnTo>
                <a:lnTo>
                  <a:pt x="3592988" y="1971452"/>
                </a:lnTo>
                <a:lnTo>
                  <a:pt x="3559812" y="2000654"/>
                </a:lnTo>
                <a:lnTo>
                  <a:pt x="3523074" y="2025471"/>
                </a:lnTo>
                <a:lnTo>
                  <a:pt x="3483185" y="2045489"/>
                </a:lnTo>
                <a:lnTo>
                  <a:pt x="3440558" y="2060298"/>
                </a:lnTo>
                <a:lnTo>
                  <a:pt x="3395604" y="2069486"/>
                </a:lnTo>
                <a:lnTo>
                  <a:pt x="3348735" y="2072640"/>
                </a:lnTo>
                <a:lnTo>
                  <a:pt x="345439" y="2072640"/>
                </a:lnTo>
                <a:lnTo>
                  <a:pt x="298566" y="2069486"/>
                </a:lnTo>
                <a:lnTo>
                  <a:pt x="253609" y="2060298"/>
                </a:lnTo>
                <a:lnTo>
                  <a:pt x="210979" y="2045489"/>
                </a:lnTo>
                <a:lnTo>
                  <a:pt x="171090" y="2025471"/>
                </a:lnTo>
                <a:lnTo>
                  <a:pt x="134352" y="2000654"/>
                </a:lnTo>
                <a:lnTo>
                  <a:pt x="101177" y="1971452"/>
                </a:lnTo>
                <a:lnTo>
                  <a:pt x="71977" y="1938276"/>
                </a:lnTo>
                <a:lnTo>
                  <a:pt x="47163" y="1901538"/>
                </a:lnTo>
                <a:lnTo>
                  <a:pt x="27146" y="1861649"/>
                </a:lnTo>
                <a:lnTo>
                  <a:pt x="12339" y="1819022"/>
                </a:lnTo>
                <a:lnTo>
                  <a:pt x="3153" y="1774068"/>
                </a:lnTo>
                <a:lnTo>
                  <a:pt x="0" y="1727200"/>
                </a:lnTo>
                <a:lnTo>
                  <a:pt x="0" y="345440"/>
                </a:lnTo>
                <a:close/>
              </a:path>
            </a:pathLst>
          </a:custGeom>
          <a:ln w="76200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86528" y="2543555"/>
            <a:ext cx="3427729" cy="2072639"/>
          </a:xfrm>
          <a:custGeom>
            <a:avLst/>
            <a:gdLst/>
            <a:ahLst/>
            <a:cxnLst/>
            <a:rect l="l" t="t" r="r" b="b"/>
            <a:pathLst>
              <a:path w="3427729" h="2072639">
                <a:moveTo>
                  <a:pt x="0" y="345440"/>
                </a:moveTo>
                <a:lnTo>
                  <a:pt x="3153" y="298571"/>
                </a:lnTo>
                <a:lnTo>
                  <a:pt x="12341" y="253617"/>
                </a:lnTo>
                <a:lnTo>
                  <a:pt x="27150" y="210990"/>
                </a:lnTo>
                <a:lnTo>
                  <a:pt x="47168" y="171101"/>
                </a:lnTo>
                <a:lnTo>
                  <a:pt x="71985" y="134363"/>
                </a:lnTo>
                <a:lnTo>
                  <a:pt x="101187" y="101187"/>
                </a:lnTo>
                <a:lnTo>
                  <a:pt x="134363" y="71985"/>
                </a:lnTo>
                <a:lnTo>
                  <a:pt x="171101" y="47168"/>
                </a:lnTo>
                <a:lnTo>
                  <a:pt x="210990" y="27150"/>
                </a:lnTo>
                <a:lnTo>
                  <a:pt x="253617" y="12341"/>
                </a:lnTo>
                <a:lnTo>
                  <a:pt x="298571" y="3153"/>
                </a:lnTo>
                <a:lnTo>
                  <a:pt x="345439" y="0"/>
                </a:lnTo>
                <a:lnTo>
                  <a:pt x="3082036" y="0"/>
                </a:lnTo>
                <a:lnTo>
                  <a:pt x="3128904" y="3153"/>
                </a:lnTo>
                <a:lnTo>
                  <a:pt x="3173858" y="12341"/>
                </a:lnTo>
                <a:lnTo>
                  <a:pt x="3216485" y="27150"/>
                </a:lnTo>
                <a:lnTo>
                  <a:pt x="3256374" y="47168"/>
                </a:lnTo>
                <a:lnTo>
                  <a:pt x="3293112" y="71985"/>
                </a:lnTo>
                <a:lnTo>
                  <a:pt x="3326288" y="101187"/>
                </a:lnTo>
                <a:lnTo>
                  <a:pt x="3355490" y="134363"/>
                </a:lnTo>
                <a:lnTo>
                  <a:pt x="3380307" y="171101"/>
                </a:lnTo>
                <a:lnTo>
                  <a:pt x="3400325" y="210990"/>
                </a:lnTo>
                <a:lnTo>
                  <a:pt x="3415134" y="253617"/>
                </a:lnTo>
                <a:lnTo>
                  <a:pt x="3424322" y="298571"/>
                </a:lnTo>
                <a:lnTo>
                  <a:pt x="3427476" y="345440"/>
                </a:lnTo>
                <a:lnTo>
                  <a:pt x="3427476" y="1727200"/>
                </a:lnTo>
                <a:lnTo>
                  <a:pt x="3424322" y="1774068"/>
                </a:lnTo>
                <a:lnTo>
                  <a:pt x="3415134" y="1819022"/>
                </a:lnTo>
                <a:lnTo>
                  <a:pt x="3400325" y="1861649"/>
                </a:lnTo>
                <a:lnTo>
                  <a:pt x="3380307" y="1901538"/>
                </a:lnTo>
                <a:lnTo>
                  <a:pt x="3355490" y="1938276"/>
                </a:lnTo>
                <a:lnTo>
                  <a:pt x="3326288" y="1971452"/>
                </a:lnTo>
                <a:lnTo>
                  <a:pt x="3293112" y="2000654"/>
                </a:lnTo>
                <a:lnTo>
                  <a:pt x="3256374" y="2025471"/>
                </a:lnTo>
                <a:lnTo>
                  <a:pt x="3216485" y="2045489"/>
                </a:lnTo>
                <a:lnTo>
                  <a:pt x="3173858" y="2060298"/>
                </a:lnTo>
                <a:lnTo>
                  <a:pt x="3128904" y="2069486"/>
                </a:lnTo>
                <a:lnTo>
                  <a:pt x="3082036" y="2072640"/>
                </a:lnTo>
                <a:lnTo>
                  <a:pt x="345439" y="2072640"/>
                </a:lnTo>
                <a:lnTo>
                  <a:pt x="298571" y="2069486"/>
                </a:lnTo>
                <a:lnTo>
                  <a:pt x="253617" y="2060298"/>
                </a:lnTo>
                <a:lnTo>
                  <a:pt x="210990" y="2045489"/>
                </a:lnTo>
                <a:lnTo>
                  <a:pt x="171101" y="2025471"/>
                </a:lnTo>
                <a:lnTo>
                  <a:pt x="134363" y="2000654"/>
                </a:lnTo>
                <a:lnTo>
                  <a:pt x="101187" y="1971452"/>
                </a:lnTo>
                <a:lnTo>
                  <a:pt x="71985" y="1938276"/>
                </a:lnTo>
                <a:lnTo>
                  <a:pt x="47168" y="1901538"/>
                </a:lnTo>
                <a:lnTo>
                  <a:pt x="27150" y="1861649"/>
                </a:lnTo>
                <a:lnTo>
                  <a:pt x="12341" y="1819022"/>
                </a:lnTo>
                <a:lnTo>
                  <a:pt x="3153" y="1774068"/>
                </a:lnTo>
                <a:lnTo>
                  <a:pt x="0" y="1727200"/>
                </a:lnTo>
                <a:lnTo>
                  <a:pt x="0" y="345440"/>
                </a:lnTo>
                <a:close/>
              </a:path>
            </a:pathLst>
          </a:custGeom>
          <a:ln w="76200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8551164" y="2375916"/>
            <a:ext cx="3554095" cy="2278380"/>
            <a:chOff x="8551164" y="2375916"/>
            <a:chExt cx="3554095" cy="2278380"/>
          </a:xfrm>
        </p:grpSpPr>
        <p:sp>
          <p:nvSpPr>
            <p:cNvPr id="11" name="object 11"/>
            <p:cNvSpPr/>
            <p:nvPr/>
          </p:nvSpPr>
          <p:spPr>
            <a:xfrm>
              <a:off x="11161776" y="2375916"/>
              <a:ext cx="573405" cy="573405"/>
            </a:xfrm>
            <a:custGeom>
              <a:avLst/>
              <a:gdLst/>
              <a:ahLst/>
              <a:cxnLst/>
              <a:rect l="l" t="t" r="r" b="b"/>
              <a:pathLst>
                <a:path w="573404" h="573405">
                  <a:moveTo>
                    <a:pt x="286512" y="0"/>
                  </a:moveTo>
                  <a:lnTo>
                    <a:pt x="240036" y="3749"/>
                  </a:lnTo>
                  <a:lnTo>
                    <a:pt x="195949" y="14606"/>
                  </a:lnTo>
                  <a:lnTo>
                    <a:pt x="154840" y="31978"/>
                  </a:lnTo>
                  <a:lnTo>
                    <a:pt x="117299" y="55278"/>
                  </a:lnTo>
                  <a:lnTo>
                    <a:pt x="83915" y="83915"/>
                  </a:lnTo>
                  <a:lnTo>
                    <a:pt x="55278" y="117299"/>
                  </a:lnTo>
                  <a:lnTo>
                    <a:pt x="31978" y="154840"/>
                  </a:lnTo>
                  <a:lnTo>
                    <a:pt x="14606" y="195949"/>
                  </a:lnTo>
                  <a:lnTo>
                    <a:pt x="3749" y="240036"/>
                  </a:lnTo>
                  <a:lnTo>
                    <a:pt x="0" y="286512"/>
                  </a:lnTo>
                  <a:lnTo>
                    <a:pt x="3749" y="332987"/>
                  </a:lnTo>
                  <a:lnTo>
                    <a:pt x="14606" y="377074"/>
                  </a:lnTo>
                  <a:lnTo>
                    <a:pt x="31978" y="418183"/>
                  </a:lnTo>
                  <a:lnTo>
                    <a:pt x="55278" y="455724"/>
                  </a:lnTo>
                  <a:lnTo>
                    <a:pt x="83915" y="489108"/>
                  </a:lnTo>
                  <a:lnTo>
                    <a:pt x="117299" y="517745"/>
                  </a:lnTo>
                  <a:lnTo>
                    <a:pt x="154840" y="541045"/>
                  </a:lnTo>
                  <a:lnTo>
                    <a:pt x="195949" y="558417"/>
                  </a:lnTo>
                  <a:lnTo>
                    <a:pt x="240036" y="569274"/>
                  </a:lnTo>
                  <a:lnTo>
                    <a:pt x="286512" y="573024"/>
                  </a:lnTo>
                  <a:lnTo>
                    <a:pt x="332987" y="569274"/>
                  </a:lnTo>
                  <a:lnTo>
                    <a:pt x="377074" y="558417"/>
                  </a:lnTo>
                  <a:lnTo>
                    <a:pt x="418183" y="541045"/>
                  </a:lnTo>
                  <a:lnTo>
                    <a:pt x="455724" y="517745"/>
                  </a:lnTo>
                  <a:lnTo>
                    <a:pt x="489108" y="489108"/>
                  </a:lnTo>
                  <a:lnTo>
                    <a:pt x="517745" y="455724"/>
                  </a:lnTo>
                  <a:lnTo>
                    <a:pt x="541045" y="418183"/>
                  </a:lnTo>
                  <a:lnTo>
                    <a:pt x="558417" y="377074"/>
                  </a:lnTo>
                  <a:lnTo>
                    <a:pt x="569274" y="332987"/>
                  </a:lnTo>
                  <a:lnTo>
                    <a:pt x="573024" y="286512"/>
                  </a:lnTo>
                  <a:lnTo>
                    <a:pt x="569274" y="240036"/>
                  </a:lnTo>
                  <a:lnTo>
                    <a:pt x="558417" y="195949"/>
                  </a:lnTo>
                  <a:lnTo>
                    <a:pt x="541045" y="154840"/>
                  </a:lnTo>
                  <a:lnTo>
                    <a:pt x="517745" y="117299"/>
                  </a:lnTo>
                  <a:lnTo>
                    <a:pt x="489108" y="83915"/>
                  </a:lnTo>
                  <a:lnTo>
                    <a:pt x="455724" y="55278"/>
                  </a:lnTo>
                  <a:lnTo>
                    <a:pt x="418183" y="31978"/>
                  </a:lnTo>
                  <a:lnTo>
                    <a:pt x="377074" y="14606"/>
                  </a:lnTo>
                  <a:lnTo>
                    <a:pt x="332987" y="3749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89264" y="2543556"/>
              <a:ext cx="3477895" cy="2072639"/>
            </a:xfrm>
            <a:custGeom>
              <a:avLst/>
              <a:gdLst/>
              <a:ahLst/>
              <a:cxnLst/>
              <a:rect l="l" t="t" r="r" b="b"/>
              <a:pathLst>
                <a:path w="3477895" h="2072639">
                  <a:moveTo>
                    <a:pt x="0" y="345440"/>
                  </a:moveTo>
                  <a:lnTo>
                    <a:pt x="3153" y="298571"/>
                  </a:lnTo>
                  <a:lnTo>
                    <a:pt x="12341" y="253617"/>
                  </a:lnTo>
                  <a:lnTo>
                    <a:pt x="27150" y="210990"/>
                  </a:lnTo>
                  <a:lnTo>
                    <a:pt x="47168" y="171101"/>
                  </a:lnTo>
                  <a:lnTo>
                    <a:pt x="71985" y="134363"/>
                  </a:lnTo>
                  <a:lnTo>
                    <a:pt x="101187" y="101187"/>
                  </a:lnTo>
                  <a:lnTo>
                    <a:pt x="134363" y="71985"/>
                  </a:lnTo>
                  <a:lnTo>
                    <a:pt x="171101" y="47168"/>
                  </a:lnTo>
                  <a:lnTo>
                    <a:pt x="210990" y="27150"/>
                  </a:lnTo>
                  <a:lnTo>
                    <a:pt x="253617" y="12341"/>
                  </a:lnTo>
                  <a:lnTo>
                    <a:pt x="298571" y="3153"/>
                  </a:lnTo>
                  <a:lnTo>
                    <a:pt x="345439" y="0"/>
                  </a:lnTo>
                  <a:lnTo>
                    <a:pt x="3132328" y="0"/>
                  </a:lnTo>
                  <a:lnTo>
                    <a:pt x="3179196" y="3153"/>
                  </a:lnTo>
                  <a:lnTo>
                    <a:pt x="3224150" y="12341"/>
                  </a:lnTo>
                  <a:lnTo>
                    <a:pt x="3266777" y="27150"/>
                  </a:lnTo>
                  <a:lnTo>
                    <a:pt x="3306666" y="47168"/>
                  </a:lnTo>
                  <a:lnTo>
                    <a:pt x="3343404" y="71985"/>
                  </a:lnTo>
                  <a:lnTo>
                    <a:pt x="3376580" y="101187"/>
                  </a:lnTo>
                  <a:lnTo>
                    <a:pt x="3405782" y="134363"/>
                  </a:lnTo>
                  <a:lnTo>
                    <a:pt x="3430599" y="171101"/>
                  </a:lnTo>
                  <a:lnTo>
                    <a:pt x="3450617" y="210990"/>
                  </a:lnTo>
                  <a:lnTo>
                    <a:pt x="3465426" y="253617"/>
                  </a:lnTo>
                  <a:lnTo>
                    <a:pt x="3474614" y="298571"/>
                  </a:lnTo>
                  <a:lnTo>
                    <a:pt x="3477767" y="345440"/>
                  </a:lnTo>
                  <a:lnTo>
                    <a:pt x="3477767" y="1727200"/>
                  </a:lnTo>
                  <a:lnTo>
                    <a:pt x="3474614" y="1774068"/>
                  </a:lnTo>
                  <a:lnTo>
                    <a:pt x="3465426" y="1819022"/>
                  </a:lnTo>
                  <a:lnTo>
                    <a:pt x="3450617" y="1861649"/>
                  </a:lnTo>
                  <a:lnTo>
                    <a:pt x="3430599" y="1901538"/>
                  </a:lnTo>
                  <a:lnTo>
                    <a:pt x="3405782" y="1938276"/>
                  </a:lnTo>
                  <a:lnTo>
                    <a:pt x="3376580" y="1971452"/>
                  </a:lnTo>
                  <a:lnTo>
                    <a:pt x="3343404" y="2000654"/>
                  </a:lnTo>
                  <a:lnTo>
                    <a:pt x="3306666" y="2025471"/>
                  </a:lnTo>
                  <a:lnTo>
                    <a:pt x="3266777" y="2045489"/>
                  </a:lnTo>
                  <a:lnTo>
                    <a:pt x="3224150" y="2060298"/>
                  </a:lnTo>
                  <a:lnTo>
                    <a:pt x="3179196" y="2069486"/>
                  </a:lnTo>
                  <a:lnTo>
                    <a:pt x="3132328" y="2072640"/>
                  </a:lnTo>
                  <a:lnTo>
                    <a:pt x="345439" y="2072640"/>
                  </a:lnTo>
                  <a:lnTo>
                    <a:pt x="298571" y="2069486"/>
                  </a:lnTo>
                  <a:lnTo>
                    <a:pt x="253617" y="2060298"/>
                  </a:lnTo>
                  <a:lnTo>
                    <a:pt x="210990" y="2045489"/>
                  </a:lnTo>
                  <a:lnTo>
                    <a:pt x="171101" y="2025471"/>
                  </a:lnTo>
                  <a:lnTo>
                    <a:pt x="134363" y="2000654"/>
                  </a:lnTo>
                  <a:lnTo>
                    <a:pt x="101187" y="1971452"/>
                  </a:lnTo>
                  <a:lnTo>
                    <a:pt x="71985" y="1938276"/>
                  </a:lnTo>
                  <a:lnTo>
                    <a:pt x="47168" y="1901538"/>
                  </a:lnTo>
                  <a:lnTo>
                    <a:pt x="27150" y="1861649"/>
                  </a:lnTo>
                  <a:lnTo>
                    <a:pt x="12341" y="1819022"/>
                  </a:lnTo>
                  <a:lnTo>
                    <a:pt x="3153" y="1774068"/>
                  </a:lnTo>
                  <a:lnTo>
                    <a:pt x="0" y="1727200"/>
                  </a:lnTo>
                  <a:lnTo>
                    <a:pt x="0" y="345440"/>
                  </a:lnTo>
                  <a:close/>
                </a:path>
              </a:pathLst>
            </a:custGeom>
            <a:ln w="76200">
              <a:solidFill>
                <a:srgbClr val="2C2B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019044" y="1591055"/>
            <a:ext cx="7176770" cy="985519"/>
          </a:xfrm>
          <a:custGeom>
            <a:avLst/>
            <a:gdLst/>
            <a:ahLst/>
            <a:cxnLst/>
            <a:rect l="l" t="t" r="r" b="b"/>
            <a:pathLst>
              <a:path w="7176770" h="985519">
                <a:moveTo>
                  <a:pt x="0" y="586740"/>
                </a:moveTo>
                <a:lnTo>
                  <a:pt x="7175881" y="586740"/>
                </a:lnTo>
              </a:path>
              <a:path w="7176770" h="985519">
                <a:moveTo>
                  <a:pt x="0" y="551688"/>
                </a:moveTo>
                <a:lnTo>
                  <a:pt x="0" y="984250"/>
                </a:lnTo>
              </a:path>
              <a:path w="7176770" h="985519">
                <a:moveTo>
                  <a:pt x="3476244" y="0"/>
                </a:moveTo>
                <a:lnTo>
                  <a:pt x="3476244" y="985012"/>
                </a:lnTo>
              </a:path>
              <a:path w="7176770" h="985519">
                <a:moveTo>
                  <a:pt x="7176515" y="551688"/>
                </a:moveTo>
                <a:lnTo>
                  <a:pt x="7176515" y="98425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838200" y="533400"/>
            <a:ext cx="7751064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800" dirty="0" smtClean="0">
                <a:solidFill>
                  <a:srgbClr val="FFFFFF"/>
                </a:solidFill>
              </a:rPr>
              <a:t>Нормативно правовые основы</a:t>
            </a:r>
            <a:br>
              <a:rPr lang="ru-RU" sz="2800" dirty="0" smtClean="0">
                <a:solidFill>
                  <a:srgbClr val="FFFFFF"/>
                </a:solidFill>
              </a:rPr>
            </a:br>
            <a:r>
              <a:rPr lang="ru-RU" sz="2800" dirty="0" smtClean="0">
                <a:solidFill>
                  <a:srgbClr val="FFFFFF"/>
                </a:solidFill>
              </a:rPr>
              <a:t>внедрения </a:t>
            </a:r>
            <a:r>
              <a:rPr sz="2800" spc="-65" dirty="0" smtClean="0">
                <a:solidFill>
                  <a:srgbClr val="FFFFFF"/>
                </a:solidFill>
              </a:rPr>
              <a:t> </a:t>
            </a:r>
            <a:r>
              <a:rPr sz="2800" spc="5" dirty="0" smtClean="0">
                <a:solidFill>
                  <a:srgbClr val="FFFFFF"/>
                </a:solidFill>
              </a:rPr>
              <a:t>ЦМН</a:t>
            </a:r>
            <a:r>
              <a:rPr lang="ru-RU" sz="2800" spc="5" dirty="0" smtClean="0">
                <a:solidFill>
                  <a:srgbClr val="FFFFFF"/>
                </a:solidFill>
              </a:rPr>
              <a:t> в МОБУ СОШ №3  </a:t>
            </a:r>
            <a:r>
              <a:rPr lang="ru-RU" sz="2800" spc="5" dirty="0" smtClean="0">
                <a:solidFill>
                  <a:srgbClr val="221E58"/>
                </a:solidFill>
              </a:rPr>
              <a:t>с УИОП с. </a:t>
            </a:r>
            <a:r>
              <a:rPr lang="ru-RU" sz="2800" spc="5" dirty="0">
                <a:solidFill>
                  <a:srgbClr val="221E58"/>
                </a:solidFill>
              </a:rPr>
              <a:t>Б</a:t>
            </a:r>
            <a:r>
              <a:rPr lang="ru-RU" sz="2800" spc="5" dirty="0" smtClean="0">
                <a:solidFill>
                  <a:srgbClr val="221E58"/>
                </a:solidFill>
              </a:rPr>
              <a:t>ижбуляк</a:t>
            </a:r>
            <a:endParaRPr sz="2800" spc="5" dirty="0">
              <a:solidFill>
                <a:srgbClr val="221E58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19200" y="2549398"/>
            <a:ext cx="3352800" cy="15331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9220" algn="ctr">
              <a:lnSpc>
                <a:spcPct val="100000"/>
              </a:lnSpc>
              <a:spcBef>
                <a:spcPts val="95"/>
              </a:spcBef>
            </a:pPr>
            <a:endParaRPr lang="ru-RU" spc="-50" dirty="0" smtClean="0">
              <a:solidFill>
                <a:srgbClr val="001F5F"/>
              </a:solidFill>
              <a:latin typeface="Franklin Gothic Medium Cond"/>
              <a:cs typeface="Franklin Gothic Medium Cond"/>
            </a:endParaRPr>
          </a:p>
          <a:p>
            <a:pPr marL="12700" marR="5080" indent="109220" algn="ctr">
              <a:lnSpc>
                <a:spcPct val="100000"/>
              </a:lnSpc>
              <a:spcBef>
                <a:spcPts val="95"/>
              </a:spcBef>
            </a:pPr>
            <a:r>
              <a:rPr lang="ru-RU" sz="1600" b="1" spc="-50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Приказ Министерства образования и науки Республики Башкортостан №2273 от 14 сентября 2022 года «О наставничестве педагогических работников образовательных организаций»</a:t>
            </a:r>
            <a:r>
              <a:rPr sz="1600" b="1" spc="-50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.</a:t>
            </a:r>
            <a:endParaRPr sz="1600" b="1" dirty="0">
              <a:latin typeface="Franklin Gothic Medium Cond"/>
              <a:cs typeface="Franklin Gothic Medium Con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83989" y="5261559"/>
            <a:ext cx="730504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795" algn="ctr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Федеральные</a:t>
            </a:r>
            <a:r>
              <a:rPr sz="2800" b="1" spc="-45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b="1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проекты</a:t>
            </a:r>
            <a:r>
              <a:rPr sz="2800" b="1" spc="-25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«Современная</a:t>
            </a:r>
            <a:r>
              <a:rPr sz="2800" b="1" spc="-35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b="1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школа»,</a:t>
            </a:r>
            <a:endParaRPr sz="2800">
              <a:latin typeface="Franklin Gothic Medium Cond"/>
              <a:cs typeface="Franklin Gothic Medium Cond"/>
            </a:endParaRPr>
          </a:p>
          <a:p>
            <a:pPr marL="12065" marR="5080" algn="ctr">
              <a:lnSpc>
                <a:spcPct val="100000"/>
              </a:lnSpc>
              <a:spcBef>
                <a:spcPts val="5"/>
              </a:spcBef>
            </a:pPr>
            <a:r>
              <a:rPr sz="2800" b="1" spc="-15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«Успех</a:t>
            </a:r>
            <a:r>
              <a:rPr sz="2800" b="1" spc="-40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b="1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каждого</a:t>
            </a:r>
            <a:r>
              <a:rPr sz="2800" b="1" spc="-35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ребенка»,</a:t>
            </a:r>
            <a:r>
              <a:rPr sz="2800" b="1" spc="-30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«Молодые</a:t>
            </a:r>
            <a:r>
              <a:rPr sz="2800" b="1" spc="-25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b="1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профессионалы» </a:t>
            </a:r>
            <a:r>
              <a:rPr sz="2800" b="1" spc="-509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национального</a:t>
            </a:r>
            <a:r>
              <a:rPr sz="2800" b="1" spc="-40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b="1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проекта</a:t>
            </a:r>
            <a:r>
              <a:rPr sz="2800" b="1" spc="-35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b="1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«Образование»</a:t>
            </a:r>
            <a:endParaRPr sz="2800">
              <a:latin typeface="Franklin Gothic Medium Cond"/>
              <a:cs typeface="Franklin Gothic Medium Cond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rcRect l="72"/>
          <a:stretch>
            <a:fillRect/>
          </a:stretch>
        </p:blipFill>
        <p:spPr>
          <a:xfrm>
            <a:off x="1828800" y="5105400"/>
            <a:ext cx="1810512" cy="156972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29200" y="2590801"/>
            <a:ext cx="3276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solidFill>
                <a:srgbClr val="221E58"/>
              </a:solidFill>
              <a:latin typeface="Franklin Gothic Medium Cond" pitchFamily="34" charset="0"/>
            </a:endParaRPr>
          </a:p>
          <a:p>
            <a:pPr algn="ctr"/>
            <a:r>
              <a:rPr lang="ru-RU" b="1" dirty="0" smtClean="0">
                <a:solidFill>
                  <a:srgbClr val="221E58"/>
                </a:solidFill>
                <a:latin typeface="Franklin Gothic Medium Cond" pitchFamily="34" charset="0"/>
              </a:rPr>
              <a:t>Положение  "О наставничестве педагогических работников образовательных организаций в Республике Башкортостан" от 14.09.2022 №2273</a:t>
            </a:r>
            <a:endParaRPr lang="ru-RU" sz="2100" b="1" dirty="0">
              <a:solidFill>
                <a:srgbClr val="221E58"/>
              </a:solidFill>
              <a:latin typeface="Franklin Gothic Medium Cond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39200" y="27432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001F5F"/>
              </a:solidFill>
              <a:latin typeface="Franklin Gothic Medium Cond"/>
              <a:cs typeface="Franklin Gothic Medium Cond"/>
            </a:endParaRPr>
          </a:p>
          <a:p>
            <a:r>
              <a:rPr lang="ru-RU" b="1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Приказ  МОБУ СОШ №3 с УИОП с. Бижбуляк №236-д от 01.09.2023 г. </a:t>
            </a:r>
            <a:r>
              <a:rPr lang="ru-RU" b="1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335"/>
            <a:ext cx="12192000" cy="6844282"/>
            <a:chOff x="0" y="0"/>
            <a:chExt cx="12192000" cy="684428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442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610" y="637031"/>
              <a:ext cx="7752589" cy="854963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324611" y="1591055"/>
            <a:ext cx="6190615" cy="0"/>
          </a:xfrm>
          <a:custGeom>
            <a:avLst/>
            <a:gdLst/>
            <a:ahLst/>
            <a:cxnLst/>
            <a:rect l="l" t="t" r="r" b="b"/>
            <a:pathLst>
              <a:path w="6190615">
                <a:moveTo>
                  <a:pt x="0" y="0"/>
                </a:moveTo>
                <a:lnTo>
                  <a:pt x="6190107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38600" y="533400"/>
            <a:ext cx="3486150" cy="0"/>
          </a:xfrm>
          <a:custGeom>
            <a:avLst/>
            <a:gdLst/>
            <a:ahLst/>
            <a:cxnLst/>
            <a:rect l="l" t="t" r="r" b="b"/>
            <a:pathLst>
              <a:path w="3486150">
                <a:moveTo>
                  <a:pt x="0" y="0"/>
                </a:moveTo>
                <a:lnTo>
                  <a:pt x="3486150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9200" y="533400"/>
            <a:ext cx="828675" cy="0"/>
          </a:xfrm>
          <a:custGeom>
            <a:avLst/>
            <a:gdLst/>
            <a:ahLst/>
            <a:cxnLst/>
            <a:rect l="l" t="t" r="r" b="b"/>
            <a:pathLst>
              <a:path w="828675">
                <a:moveTo>
                  <a:pt x="0" y="0"/>
                </a:moveTo>
                <a:lnTo>
                  <a:pt x="828675" y="0"/>
                </a:lnTo>
              </a:path>
            </a:pathLst>
          </a:custGeom>
          <a:ln w="57912">
            <a:solidFill>
              <a:srgbClr val="2C2B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86800" y="762000"/>
            <a:ext cx="716279" cy="71780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769364" y="2837688"/>
            <a:ext cx="463550" cy="464820"/>
            <a:chOff x="1769364" y="2837688"/>
            <a:chExt cx="463550" cy="464820"/>
          </a:xfrm>
        </p:grpSpPr>
        <p:sp>
          <p:nvSpPr>
            <p:cNvPr id="11" name="object 11"/>
            <p:cNvSpPr/>
            <p:nvPr/>
          </p:nvSpPr>
          <p:spPr>
            <a:xfrm>
              <a:off x="1775460" y="2843784"/>
              <a:ext cx="451484" cy="452755"/>
            </a:xfrm>
            <a:custGeom>
              <a:avLst/>
              <a:gdLst/>
              <a:ahLst/>
              <a:cxnLst/>
              <a:rect l="l" t="t" r="r" b="b"/>
              <a:pathLst>
                <a:path w="451485" h="452754">
                  <a:moveTo>
                    <a:pt x="225551" y="0"/>
                  </a:moveTo>
                  <a:lnTo>
                    <a:pt x="180090" y="4598"/>
                  </a:lnTo>
                  <a:lnTo>
                    <a:pt x="137749" y="17787"/>
                  </a:lnTo>
                  <a:lnTo>
                    <a:pt x="99435" y="38656"/>
                  </a:lnTo>
                  <a:lnTo>
                    <a:pt x="66055" y="66294"/>
                  </a:lnTo>
                  <a:lnTo>
                    <a:pt x="38515" y="99789"/>
                  </a:lnTo>
                  <a:lnTo>
                    <a:pt x="17722" y="138231"/>
                  </a:lnTo>
                  <a:lnTo>
                    <a:pt x="4581" y="180710"/>
                  </a:lnTo>
                  <a:lnTo>
                    <a:pt x="0" y="226313"/>
                  </a:lnTo>
                  <a:lnTo>
                    <a:pt x="4581" y="271917"/>
                  </a:lnTo>
                  <a:lnTo>
                    <a:pt x="17722" y="314396"/>
                  </a:lnTo>
                  <a:lnTo>
                    <a:pt x="38515" y="352838"/>
                  </a:lnTo>
                  <a:lnTo>
                    <a:pt x="66055" y="386333"/>
                  </a:lnTo>
                  <a:lnTo>
                    <a:pt x="99435" y="413971"/>
                  </a:lnTo>
                  <a:lnTo>
                    <a:pt x="137749" y="434840"/>
                  </a:lnTo>
                  <a:lnTo>
                    <a:pt x="180090" y="448029"/>
                  </a:lnTo>
                  <a:lnTo>
                    <a:pt x="225551" y="452627"/>
                  </a:lnTo>
                  <a:lnTo>
                    <a:pt x="271013" y="448029"/>
                  </a:lnTo>
                  <a:lnTo>
                    <a:pt x="313354" y="434840"/>
                  </a:lnTo>
                  <a:lnTo>
                    <a:pt x="351668" y="413971"/>
                  </a:lnTo>
                  <a:lnTo>
                    <a:pt x="385048" y="386333"/>
                  </a:lnTo>
                  <a:lnTo>
                    <a:pt x="412588" y="352838"/>
                  </a:lnTo>
                  <a:lnTo>
                    <a:pt x="433381" y="314396"/>
                  </a:lnTo>
                  <a:lnTo>
                    <a:pt x="446522" y="271917"/>
                  </a:lnTo>
                  <a:lnTo>
                    <a:pt x="451103" y="226313"/>
                  </a:lnTo>
                  <a:lnTo>
                    <a:pt x="446522" y="180710"/>
                  </a:lnTo>
                  <a:lnTo>
                    <a:pt x="433381" y="138231"/>
                  </a:lnTo>
                  <a:lnTo>
                    <a:pt x="412588" y="99789"/>
                  </a:lnTo>
                  <a:lnTo>
                    <a:pt x="385048" y="66294"/>
                  </a:lnTo>
                  <a:lnTo>
                    <a:pt x="351668" y="38656"/>
                  </a:lnTo>
                  <a:lnTo>
                    <a:pt x="313354" y="17787"/>
                  </a:lnTo>
                  <a:lnTo>
                    <a:pt x="271013" y="4598"/>
                  </a:lnTo>
                  <a:lnTo>
                    <a:pt x="225551" y="0"/>
                  </a:lnTo>
                  <a:close/>
                </a:path>
              </a:pathLst>
            </a:custGeom>
            <a:solidFill>
              <a:srgbClr val="2C2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75460" y="2843784"/>
              <a:ext cx="451484" cy="452755"/>
            </a:xfrm>
            <a:custGeom>
              <a:avLst/>
              <a:gdLst/>
              <a:ahLst/>
              <a:cxnLst/>
              <a:rect l="l" t="t" r="r" b="b"/>
              <a:pathLst>
                <a:path w="451485" h="452754">
                  <a:moveTo>
                    <a:pt x="0" y="226313"/>
                  </a:moveTo>
                  <a:lnTo>
                    <a:pt x="4581" y="180710"/>
                  </a:lnTo>
                  <a:lnTo>
                    <a:pt x="17722" y="138231"/>
                  </a:lnTo>
                  <a:lnTo>
                    <a:pt x="38515" y="99789"/>
                  </a:lnTo>
                  <a:lnTo>
                    <a:pt x="66055" y="66294"/>
                  </a:lnTo>
                  <a:lnTo>
                    <a:pt x="99435" y="38656"/>
                  </a:lnTo>
                  <a:lnTo>
                    <a:pt x="137749" y="17787"/>
                  </a:lnTo>
                  <a:lnTo>
                    <a:pt x="180090" y="4598"/>
                  </a:lnTo>
                  <a:lnTo>
                    <a:pt x="225551" y="0"/>
                  </a:lnTo>
                  <a:lnTo>
                    <a:pt x="271013" y="4598"/>
                  </a:lnTo>
                  <a:lnTo>
                    <a:pt x="313354" y="17787"/>
                  </a:lnTo>
                  <a:lnTo>
                    <a:pt x="351668" y="38656"/>
                  </a:lnTo>
                  <a:lnTo>
                    <a:pt x="385048" y="66294"/>
                  </a:lnTo>
                  <a:lnTo>
                    <a:pt x="412588" y="99789"/>
                  </a:lnTo>
                  <a:lnTo>
                    <a:pt x="433381" y="138231"/>
                  </a:lnTo>
                  <a:lnTo>
                    <a:pt x="446522" y="180710"/>
                  </a:lnTo>
                  <a:lnTo>
                    <a:pt x="451103" y="226313"/>
                  </a:lnTo>
                  <a:lnTo>
                    <a:pt x="446522" y="271917"/>
                  </a:lnTo>
                  <a:lnTo>
                    <a:pt x="433381" y="314396"/>
                  </a:lnTo>
                  <a:lnTo>
                    <a:pt x="412588" y="352838"/>
                  </a:lnTo>
                  <a:lnTo>
                    <a:pt x="385048" y="386333"/>
                  </a:lnTo>
                  <a:lnTo>
                    <a:pt x="351668" y="413971"/>
                  </a:lnTo>
                  <a:lnTo>
                    <a:pt x="313354" y="434840"/>
                  </a:lnTo>
                  <a:lnTo>
                    <a:pt x="271013" y="448029"/>
                  </a:lnTo>
                  <a:lnTo>
                    <a:pt x="225551" y="452627"/>
                  </a:lnTo>
                  <a:lnTo>
                    <a:pt x="180090" y="448029"/>
                  </a:lnTo>
                  <a:lnTo>
                    <a:pt x="137749" y="434840"/>
                  </a:lnTo>
                  <a:lnTo>
                    <a:pt x="99435" y="413971"/>
                  </a:lnTo>
                  <a:lnTo>
                    <a:pt x="66055" y="386333"/>
                  </a:lnTo>
                  <a:lnTo>
                    <a:pt x="38515" y="352838"/>
                  </a:lnTo>
                  <a:lnTo>
                    <a:pt x="17722" y="314396"/>
                  </a:lnTo>
                  <a:lnTo>
                    <a:pt x="4581" y="271917"/>
                  </a:lnTo>
                  <a:lnTo>
                    <a:pt x="0" y="226313"/>
                  </a:lnTo>
                  <a:close/>
                </a:path>
              </a:pathLst>
            </a:custGeom>
            <a:ln w="12192">
              <a:solidFill>
                <a:srgbClr val="001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769364" y="3878579"/>
            <a:ext cx="463550" cy="464820"/>
            <a:chOff x="1769364" y="3878579"/>
            <a:chExt cx="463550" cy="464820"/>
          </a:xfrm>
        </p:grpSpPr>
        <p:sp>
          <p:nvSpPr>
            <p:cNvPr id="14" name="object 14"/>
            <p:cNvSpPr/>
            <p:nvPr/>
          </p:nvSpPr>
          <p:spPr>
            <a:xfrm>
              <a:off x="1775460" y="3884675"/>
              <a:ext cx="451484" cy="452755"/>
            </a:xfrm>
            <a:custGeom>
              <a:avLst/>
              <a:gdLst/>
              <a:ahLst/>
              <a:cxnLst/>
              <a:rect l="l" t="t" r="r" b="b"/>
              <a:pathLst>
                <a:path w="451485" h="452754">
                  <a:moveTo>
                    <a:pt x="225551" y="0"/>
                  </a:moveTo>
                  <a:lnTo>
                    <a:pt x="180090" y="4598"/>
                  </a:lnTo>
                  <a:lnTo>
                    <a:pt x="137749" y="17787"/>
                  </a:lnTo>
                  <a:lnTo>
                    <a:pt x="99435" y="38656"/>
                  </a:lnTo>
                  <a:lnTo>
                    <a:pt x="66055" y="66293"/>
                  </a:lnTo>
                  <a:lnTo>
                    <a:pt x="38515" y="99789"/>
                  </a:lnTo>
                  <a:lnTo>
                    <a:pt x="17722" y="138231"/>
                  </a:lnTo>
                  <a:lnTo>
                    <a:pt x="4581" y="180710"/>
                  </a:lnTo>
                  <a:lnTo>
                    <a:pt x="0" y="226313"/>
                  </a:lnTo>
                  <a:lnTo>
                    <a:pt x="4581" y="271917"/>
                  </a:lnTo>
                  <a:lnTo>
                    <a:pt x="17722" y="314396"/>
                  </a:lnTo>
                  <a:lnTo>
                    <a:pt x="38515" y="352838"/>
                  </a:lnTo>
                  <a:lnTo>
                    <a:pt x="66055" y="386334"/>
                  </a:lnTo>
                  <a:lnTo>
                    <a:pt x="99435" y="413971"/>
                  </a:lnTo>
                  <a:lnTo>
                    <a:pt x="137749" y="434840"/>
                  </a:lnTo>
                  <a:lnTo>
                    <a:pt x="180090" y="448029"/>
                  </a:lnTo>
                  <a:lnTo>
                    <a:pt x="225551" y="452628"/>
                  </a:lnTo>
                  <a:lnTo>
                    <a:pt x="271013" y="448029"/>
                  </a:lnTo>
                  <a:lnTo>
                    <a:pt x="313354" y="434840"/>
                  </a:lnTo>
                  <a:lnTo>
                    <a:pt x="351668" y="413971"/>
                  </a:lnTo>
                  <a:lnTo>
                    <a:pt x="385048" y="386334"/>
                  </a:lnTo>
                  <a:lnTo>
                    <a:pt x="412588" y="352838"/>
                  </a:lnTo>
                  <a:lnTo>
                    <a:pt x="433381" y="314396"/>
                  </a:lnTo>
                  <a:lnTo>
                    <a:pt x="446522" y="271917"/>
                  </a:lnTo>
                  <a:lnTo>
                    <a:pt x="451103" y="226313"/>
                  </a:lnTo>
                  <a:lnTo>
                    <a:pt x="446522" y="180710"/>
                  </a:lnTo>
                  <a:lnTo>
                    <a:pt x="433381" y="138231"/>
                  </a:lnTo>
                  <a:lnTo>
                    <a:pt x="412588" y="99789"/>
                  </a:lnTo>
                  <a:lnTo>
                    <a:pt x="385048" y="66293"/>
                  </a:lnTo>
                  <a:lnTo>
                    <a:pt x="351668" y="38656"/>
                  </a:lnTo>
                  <a:lnTo>
                    <a:pt x="313354" y="17787"/>
                  </a:lnTo>
                  <a:lnTo>
                    <a:pt x="271013" y="4598"/>
                  </a:lnTo>
                  <a:lnTo>
                    <a:pt x="225551" y="0"/>
                  </a:lnTo>
                  <a:close/>
                </a:path>
              </a:pathLst>
            </a:custGeom>
            <a:solidFill>
              <a:srgbClr val="2C2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75460" y="3884675"/>
              <a:ext cx="451484" cy="452755"/>
            </a:xfrm>
            <a:custGeom>
              <a:avLst/>
              <a:gdLst/>
              <a:ahLst/>
              <a:cxnLst/>
              <a:rect l="l" t="t" r="r" b="b"/>
              <a:pathLst>
                <a:path w="451485" h="452754">
                  <a:moveTo>
                    <a:pt x="0" y="226313"/>
                  </a:moveTo>
                  <a:lnTo>
                    <a:pt x="4581" y="180710"/>
                  </a:lnTo>
                  <a:lnTo>
                    <a:pt x="17722" y="138231"/>
                  </a:lnTo>
                  <a:lnTo>
                    <a:pt x="38515" y="99789"/>
                  </a:lnTo>
                  <a:lnTo>
                    <a:pt x="66055" y="66293"/>
                  </a:lnTo>
                  <a:lnTo>
                    <a:pt x="99435" y="38656"/>
                  </a:lnTo>
                  <a:lnTo>
                    <a:pt x="137749" y="17787"/>
                  </a:lnTo>
                  <a:lnTo>
                    <a:pt x="180090" y="4598"/>
                  </a:lnTo>
                  <a:lnTo>
                    <a:pt x="225551" y="0"/>
                  </a:lnTo>
                  <a:lnTo>
                    <a:pt x="271013" y="4598"/>
                  </a:lnTo>
                  <a:lnTo>
                    <a:pt x="313354" y="17787"/>
                  </a:lnTo>
                  <a:lnTo>
                    <a:pt x="351668" y="38656"/>
                  </a:lnTo>
                  <a:lnTo>
                    <a:pt x="385048" y="66293"/>
                  </a:lnTo>
                  <a:lnTo>
                    <a:pt x="412588" y="99789"/>
                  </a:lnTo>
                  <a:lnTo>
                    <a:pt x="433381" y="138231"/>
                  </a:lnTo>
                  <a:lnTo>
                    <a:pt x="446522" y="180710"/>
                  </a:lnTo>
                  <a:lnTo>
                    <a:pt x="451103" y="226313"/>
                  </a:lnTo>
                  <a:lnTo>
                    <a:pt x="446522" y="271917"/>
                  </a:lnTo>
                  <a:lnTo>
                    <a:pt x="433381" y="314396"/>
                  </a:lnTo>
                  <a:lnTo>
                    <a:pt x="412588" y="352838"/>
                  </a:lnTo>
                  <a:lnTo>
                    <a:pt x="385048" y="386334"/>
                  </a:lnTo>
                  <a:lnTo>
                    <a:pt x="351668" y="413971"/>
                  </a:lnTo>
                  <a:lnTo>
                    <a:pt x="313354" y="434840"/>
                  </a:lnTo>
                  <a:lnTo>
                    <a:pt x="271013" y="448029"/>
                  </a:lnTo>
                  <a:lnTo>
                    <a:pt x="225551" y="452628"/>
                  </a:lnTo>
                  <a:lnTo>
                    <a:pt x="180090" y="448029"/>
                  </a:lnTo>
                  <a:lnTo>
                    <a:pt x="137749" y="434840"/>
                  </a:lnTo>
                  <a:lnTo>
                    <a:pt x="99435" y="413971"/>
                  </a:lnTo>
                  <a:lnTo>
                    <a:pt x="66055" y="386334"/>
                  </a:lnTo>
                  <a:lnTo>
                    <a:pt x="38515" y="352838"/>
                  </a:lnTo>
                  <a:lnTo>
                    <a:pt x="17722" y="314396"/>
                  </a:lnTo>
                  <a:lnTo>
                    <a:pt x="4581" y="271917"/>
                  </a:lnTo>
                  <a:lnTo>
                    <a:pt x="0" y="226313"/>
                  </a:lnTo>
                  <a:close/>
                </a:path>
              </a:pathLst>
            </a:custGeom>
            <a:ln w="12192">
              <a:solidFill>
                <a:srgbClr val="001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2403348" y="3491484"/>
            <a:ext cx="3493770" cy="0"/>
          </a:xfrm>
          <a:custGeom>
            <a:avLst/>
            <a:gdLst/>
            <a:ahLst/>
            <a:cxnLst/>
            <a:rect l="l" t="t" r="r" b="b"/>
            <a:pathLst>
              <a:path w="3493770">
                <a:moveTo>
                  <a:pt x="0" y="0"/>
                </a:moveTo>
                <a:lnTo>
                  <a:pt x="3493262" y="0"/>
                </a:lnTo>
              </a:path>
            </a:pathLst>
          </a:custGeom>
          <a:ln w="57912">
            <a:solidFill>
              <a:srgbClr val="EDED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68768" y="4780788"/>
            <a:ext cx="3493770" cy="0"/>
          </a:xfrm>
          <a:custGeom>
            <a:avLst/>
            <a:gdLst/>
            <a:ahLst/>
            <a:cxnLst/>
            <a:rect l="l" t="t" r="r" b="b"/>
            <a:pathLst>
              <a:path w="3493770">
                <a:moveTo>
                  <a:pt x="0" y="0"/>
                </a:moveTo>
                <a:lnTo>
                  <a:pt x="3493261" y="0"/>
                </a:lnTo>
              </a:path>
            </a:pathLst>
          </a:custGeom>
          <a:ln w="57912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79548" y="6313932"/>
            <a:ext cx="3493770" cy="0"/>
          </a:xfrm>
          <a:custGeom>
            <a:avLst/>
            <a:gdLst/>
            <a:ahLst/>
            <a:cxnLst/>
            <a:rect l="l" t="t" r="r" b="b"/>
            <a:pathLst>
              <a:path w="3493770">
                <a:moveTo>
                  <a:pt x="0" y="0"/>
                </a:moveTo>
                <a:lnTo>
                  <a:pt x="3493262" y="0"/>
                </a:lnTo>
              </a:path>
            </a:pathLst>
          </a:custGeom>
          <a:ln w="57912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752600" y="4648200"/>
            <a:ext cx="463550" cy="463550"/>
            <a:chOff x="1769364" y="5218176"/>
            <a:chExt cx="463550" cy="463550"/>
          </a:xfrm>
        </p:grpSpPr>
        <p:sp>
          <p:nvSpPr>
            <p:cNvPr id="20" name="object 20"/>
            <p:cNvSpPr/>
            <p:nvPr/>
          </p:nvSpPr>
          <p:spPr>
            <a:xfrm>
              <a:off x="1775460" y="5224272"/>
              <a:ext cx="451484" cy="451484"/>
            </a:xfrm>
            <a:custGeom>
              <a:avLst/>
              <a:gdLst/>
              <a:ahLst/>
              <a:cxnLst/>
              <a:rect l="l" t="t" r="r" b="b"/>
              <a:pathLst>
                <a:path w="451485" h="451485">
                  <a:moveTo>
                    <a:pt x="225551" y="0"/>
                  </a:moveTo>
                  <a:lnTo>
                    <a:pt x="180090" y="4581"/>
                  </a:lnTo>
                  <a:lnTo>
                    <a:pt x="137749" y="17722"/>
                  </a:lnTo>
                  <a:lnTo>
                    <a:pt x="99435" y="38515"/>
                  </a:lnTo>
                  <a:lnTo>
                    <a:pt x="66055" y="66055"/>
                  </a:lnTo>
                  <a:lnTo>
                    <a:pt x="38515" y="99435"/>
                  </a:lnTo>
                  <a:lnTo>
                    <a:pt x="17722" y="137749"/>
                  </a:lnTo>
                  <a:lnTo>
                    <a:pt x="4581" y="180090"/>
                  </a:lnTo>
                  <a:lnTo>
                    <a:pt x="0" y="225551"/>
                  </a:lnTo>
                  <a:lnTo>
                    <a:pt x="4581" y="271013"/>
                  </a:lnTo>
                  <a:lnTo>
                    <a:pt x="17722" y="313354"/>
                  </a:lnTo>
                  <a:lnTo>
                    <a:pt x="38515" y="351668"/>
                  </a:lnTo>
                  <a:lnTo>
                    <a:pt x="66055" y="385048"/>
                  </a:lnTo>
                  <a:lnTo>
                    <a:pt x="99435" y="412588"/>
                  </a:lnTo>
                  <a:lnTo>
                    <a:pt x="137749" y="433381"/>
                  </a:lnTo>
                  <a:lnTo>
                    <a:pt x="180090" y="446522"/>
                  </a:lnTo>
                  <a:lnTo>
                    <a:pt x="225551" y="451103"/>
                  </a:lnTo>
                  <a:lnTo>
                    <a:pt x="271013" y="446522"/>
                  </a:lnTo>
                  <a:lnTo>
                    <a:pt x="313354" y="433381"/>
                  </a:lnTo>
                  <a:lnTo>
                    <a:pt x="351668" y="412588"/>
                  </a:lnTo>
                  <a:lnTo>
                    <a:pt x="385048" y="385048"/>
                  </a:lnTo>
                  <a:lnTo>
                    <a:pt x="412588" y="351668"/>
                  </a:lnTo>
                  <a:lnTo>
                    <a:pt x="433381" y="313354"/>
                  </a:lnTo>
                  <a:lnTo>
                    <a:pt x="446522" y="271013"/>
                  </a:lnTo>
                  <a:lnTo>
                    <a:pt x="451103" y="225551"/>
                  </a:lnTo>
                  <a:lnTo>
                    <a:pt x="446522" y="180090"/>
                  </a:lnTo>
                  <a:lnTo>
                    <a:pt x="433381" y="137749"/>
                  </a:lnTo>
                  <a:lnTo>
                    <a:pt x="412588" y="99435"/>
                  </a:lnTo>
                  <a:lnTo>
                    <a:pt x="385048" y="66055"/>
                  </a:lnTo>
                  <a:lnTo>
                    <a:pt x="351668" y="38515"/>
                  </a:lnTo>
                  <a:lnTo>
                    <a:pt x="313354" y="17722"/>
                  </a:lnTo>
                  <a:lnTo>
                    <a:pt x="271013" y="4581"/>
                  </a:lnTo>
                  <a:lnTo>
                    <a:pt x="225551" y="0"/>
                  </a:lnTo>
                  <a:close/>
                </a:path>
              </a:pathLst>
            </a:custGeom>
            <a:solidFill>
              <a:srgbClr val="2C2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75460" y="5224272"/>
              <a:ext cx="451484" cy="451484"/>
            </a:xfrm>
            <a:custGeom>
              <a:avLst/>
              <a:gdLst/>
              <a:ahLst/>
              <a:cxnLst/>
              <a:rect l="l" t="t" r="r" b="b"/>
              <a:pathLst>
                <a:path w="451485" h="451485">
                  <a:moveTo>
                    <a:pt x="0" y="225551"/>
                  </a:moveTo>
                  <a:lnTo>
                    <a:pt x="4581" y="180090"/>
                  </a:lnTo>
                  <a:lnTo>
                    <a:pt x="17722" y="137749"/>
                  </a:lnTo>
                  <a:lnTo>
                    <a:pt x="38515" y="99435"/>
                  </a:lnTo>
                  <a:lnTo>
                    <a:pt x="66055" y="66055"/>
                  </a:lnTo>
                  <a:lnTo>
                    <a:pt x="99435" y="38515"/>
                  </a:lnTo>
                  <a:lnTo>
                    <a:pt x="137749" y="17722"/>
                  </a:lnTo>
                  <a:lnTo>
                    <a:pt x="180090" y="4581"/>
                  </a:lnTo>
                  <a:lnTo>
                    <a:pt x="225551" y="0"/>
                  </a:lnTo>
                  <a:lnTo>
                    <a:pt x="271013" y="4581"/>
                  </a:lnTo>
                  <a:lnTo>
                    <a:pt x="313354" y="17722"/>
                  </a:lnTo>
                  <a:lnTo>
                    <a:pt x="351668" y="38515"/>
                  </a:lnTo>
                  <a:lnTo>
                    <a:pt x="385048" y="66055"/>
                  </a:lnTo>
                  <a:lnTo>
                    <a:pt x="412588" y="99435"/>
                  </a:lnTo>
                  <a:lnTo>
                    <a:pt x="433381" y="137749"/>
                  </a:lnTo>
                  <a:lnTo>
                    <a:pt x="446522" y="180090"/>
                  </a:lnTo>
                  <a:lnTo>
                    <a:pt x="451103" y="225551"/>
                  </a:lnTo>
                  <a:lnTo>
                    <a:pt x="446522" y="271013"/>
                  </a:lnTo>
                  <a:lnTo>
                    <a:pt x="433381" y="313354"/>
                  </a:lnTo>
                  <a:lnTo>
                    <a:pt x="412588" y="351668"/>
                  </a:lnTo>
                  <a:lnTo>
                    <a:pt x="385048" y="385048"/>
                  </a:lnTo>
                  <a:lnTo>
                    <a:pt x="351668" y="412588"/>
                  </a:lnTo>
                  <a:lnTo>
                    <a:pt x="313354" y="433381"/>
                  </a:lnTo>
                  <a:lnTo>
                    <a:pt x="271013" y="446522"/>
                  </a:lnTo>
                  <a:lnTo>
                    <a:pt x="225551" y="451103"/>
                  </a:lnTo>
                  <a:lnTo>
                    <a:pt x="180090" y="446522"/>
                  </a:lnTo>
                  <a:lnTo>
                    <a:pt x="137749" y="433381"/>
                  </a:lnTo>
                  <a:lnTo>
                    <a:pt x="99435" y="412588"/>
                  </a:lnTo>
                  <a:lnTo>
                    <a:pt x="66055" y="385048"/>
                  </a:lnTo>
                  <a:lnTo>
                    <a:pt x="38515" y="351668"/>
                  </a:lnTo>
                  <a:lnTo>
                    <a:pt x="17722" y="313354"/>
                  </a:lnTo>
                  <a:lnTo>
                    <a:pt x="4581" y="271013"/>
                  </a:lnTo>
                  <a:lnTo>
                    <a:pt x="0" y="225551"/>
                  </a:lnTo>
                  <a:close/>
                </a:path>
              </a:pathLst>
            </a:custGeom>
            <a:ln w="12192">
              <a:solidFill>
                <a:srgbClr val="001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90600" y="809066"/>
            <a:ext cx="10679328" cy="491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6715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Комплект</a:t>
            </a:r>
            <a:r>
              <a:rPr sz="2800" b="1" spc="-4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 </a:t>
            </a:r>
            <a:r>
              <a:rPr sz="2800" b="1" dirty="0" err="1">
                <a:solidFill>
                  <a:srgbClr val="FFFFFF"/>
                </a:solidFill>
                <a:latin typeface="Franklin Gothic Medium Cond"/>
                <a:cs typeface="Franklin Gothic Medium Cond"/>
              </a:rPr>
              <a:t>документов</a:t>
            </a:r>
            <a:r>
              <a:rPr sz="2800" b="1" spc="-40" dirty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 </a:t>
            </a:r>
            <a:r>
              <a:rPr lang="ru-RU" sz="2800" b="1" spc="-40" dirty="0" smtClean="0">
                <a:solidFill>
                  <a:srgbClr val="FFFFFF"/>
                </a:solidFill>
                <a:latin typeface="Franklin Gothic Medium Cond"/>
                <a:cs typeface="Franklin Gothic Medium Cond"/>
              </a:rPr>
              <a:t> в МОБУ СОШ №3 с УИОП </a:t>
            </a:r>
            <a:r>
              <a:rPr lang="ru-RU" sz="2800" b="1" spc="-40" dirty="0" smtClean="0">
                <a:solidFill>
                  <a:srgbClr val="221E58"/>
                </a:solidFill>
                <a:latin typeface="Franklin Gothic Medium Cond"/>
                <a:cs typeface="Franklin Gothic Medium Cond"/>
              </a:rPr>
              <a:t>с. Бижбуляк</a:t>
            </a:r>
            <a:endParaRPr sz="2800" b="1" dirty="0">
              <a:solidFill>
                <a:srgbClr val="221E58"/>
              </a:solidFill>
              <a:latin typeface="Franklin Gothic Medium Cond"/>
              <a:cs typeface="Franklin Gothic Medium Cond"/>
            </a:endParaRPr>
          </a:p>
          <a:p>
            <a:pPr marL="12700" marR="2316480">
              <a:lnSpc>
                <a:spcPct val="100000"/>
              </a:lnSpc>
            </a:pPr>
            <a:endParaRPr lang="ru-RU" sz="3400" dirty="0">
              <a:latin typeface="Franklin Gothic Medium Cond"/>
              <a:cs typeface="Franklin Gothic Medium Cond"/>
            </a:endParaRPr>
          </a:p>
          <a:p>
            <a:pPr marL="1430020">
              <a:lnSpc>
                <a:spcPct val="100000"/>
              </a:lnSpc>
              <a:spcBef>
                <a:spcPts val="1810"/>
              </a:spcBef>
            </a:pPr>
            <a:r>
              <a:rPr lang="ru-RU" sz="2800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Приказ МОБУ СОШ №3 с УИОП с. Бижбуляк</a:t>
            </a:r>
            <a:r>
              <a:rPr lang="ru-RU" sz="1100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 </a:t>
            </a:r>
            <a:r>
              <a:rPr lang="en-US" sz="1200" u="sng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https://bigschool3.02edu.ru/upload/medialibrary/70a/4ctyxfwgatq11uilhocetgh2s5zra7dm/</a:t>
            </a:r>
            <a:r>
              <a:rPr lang="ru-RU" sz="1200" u="sng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Приказ%20по%20наставничеству%202023-2024.</a:t>
            </a:r>
            <a:r>
              <a:rPr lang="en-US" sz="1200" u="sng" spc="-5" dirty="0" err="1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pdf</a:t>
            </a:r>
            <a:endParaRPr lang="ru-RU" sz="1200" u="sng" spc="-5" dirty="0" smtClean="0">
              <a:solidFill>
                <a:srgbClr val="001F5F"/>
              </a:solidFill>
              <a:latin typeface="Franklin Gothic Medium Cond"/>
              <a:cs typeface="Franklin Gothic Medium Cond"/>
            </a:endParaRPr>
          </a:p>
          <a:p>
            <a:pPr marL="1430020" marR="1385570">
              <a:lnSpc>
                <a:spcPct val="100000"/>
              </a:lnSpc>
            </a:pPr>
            <a:endParaRPr lang="ru-RU" sz="1200" u="sng" spc="-5" dirty="0" smtClean="0">
              <a:solidFill>
                <a:srgbClr val="001F5F"/>
              </a:solidFill>
              <a:latin typeface="Franklin Gothic Medium Cond"/>
              <a:cs typeface="Franklin Gothic Medium Cond"/>
            </a:endParaRPr>
          </a:p>
          <a:p>
            <a:pPr marL="1430020" marR="1385570">
              <a:lnSpc>
                <a:spcPct val="100000"/>
              </a:lnSpc>
            </a:pPr>
            <a:r>
              <a:rPr lang="ru-RU" sz="2800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Положение о реализации </a:t>
            </a:r>
            <a:r>
              <a:rPr lang="ru-RU" sz="2800" spc="-5" dirty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П</a:t>
            </a:r>
            <a:r>
              <a:rPr lang="ru-RU" sz="2800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рограммы наставничества </a:t>
            </a:r>
          </a:p>
          <a:p>
            <a:pPr marL="1430020" marR="1385570">
              <a:lnSpc>
                <a:spcPct val="100000"/>
              </a:lnSpc>
            </a:pPr>
            <a:r>
              <a:rPr lang="en-US" sz="1200" u="sng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https://bigschool3.02edu.ru/upload/medialibrary/517/jrvnoqh0utjw2zr0zhkm8p28m73wm02x/</a:t>
            </a:r>
            <a:r>
              <a:rPr lang="ru-RU" sz="1200" u="sng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Положение%20о%20программе%20наставничества.</a:t>
            </a:r>
            <a:r>
              <a:rPr lang="en-US" sz="1200" u="sng" spc="-5" dirty="0" err="1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docx</a:t>
            </a:r>
            <a:endParaRPr lang="ru-RU" sz="1200" u="sng" spc="-5" dirty="0" smtClean="0">
              <a:solidFill>
                <a:srgbClr val="001F5F"/>
              </a:solidFill>
              <a:latin typeface="Franklin Gothic Medium Cond"/>
              <a:cs typeface="Franklin Gothic Medium Cond"/>
            </a:endParaRPr>
          </a:p>
          <a:p>
            <a:pPr marL="1430020" marR="1385570">
              <a:lnSpc>
                <a:spcPct val="100000"/>
              </a:lnSpc>
            </a:pPr>
            <a:endParaRPr lang="ru-RU" sz="2800" spc="-5" dirty="0" smtClean="0">
              <a:solidFill>
                <a:srgbClr val="001F5F"/>
              </a:solidFill>
              <a:latin typeface="Franklin Gothic Medium Cond"/>
              <a:cs typeface="Franklin Gothic Medium Cond"/>
            </a:endParaRPr>
          </a:p>
          <a:p>
            <a:pPr marL="1430020" marR="1385570">
              <a:lnSpc>
                <a:spcPct val="100000"/>
              </a:lnSpc>
            </a:pPr>
            <a:r>
              <a:rPr lang="ru-RU" sz="2800" spc="-5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Программа </a:t>
            </a:r>
            <a:r>
              <a:rPr lang="ru-RU" sz="2800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реализации ЦМН </a:t>
            </a:r>
            <a:r>
              <a:rPr lang="en-US" sz="1200" u="sng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https://bigschool3.02edu.ru/upload/medialibrary/db5/io22ph4wng8spxaxaomnn5e6a43pxor2/</a:t>
            </a:r>
            <a:r>
              <a:rPr lang="ru-RU" sz="1200" u="sng" spc="-5" dirty="0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ПРОГРАММА%20ЦЕЛЕВОЙ%20МОДЕЛИ%20НАСТАВНИЧЕСТВА.</a:t>
            </a:r>
            <a:r>
              <a:rPr lang="en-US" sz="1200" u="sng" spc="-5" dirty="0" err="1" smtClean="0">
                <a:solidFill>
                  <a:srgbClr val="001F5F"/>
                </a:solidFill>
                <a:latin typeface="Franklin Gothic Medium Cond"/>
                <a:cs typeface="Franklin Gothic Medium Cond"/>
              </a:rPr>
              <a:t>docx</a:t>
            </a:r>
            <a:endParaRPr sz="1200" u="sng" dirty="0">
              <a:latin typeface="Franklin Gothic Medium Cond"/>
              <a:cs typeface="Franklin Gothic Medium Cond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50" dirty="0">
              <a:latin typeface="Franklin Gothic Medium Cond"/>
              <a:cs typeface="Franklin Gothic Medium Cond"/>
            </a:endParaRPr>
          </a:p>
          <a:p>
            <a:pPr marL="1430020" marR="5080">
              <a:lnSpc>
                <a:spcPct val="100000"/>
              </a:lnSpc>
            </a:pPr>
            <a:endParaRPr sz="2800" dirty="0">
              <a:latin typeface="Franklin Gothic Medium Cond"/>
              <a:cs typeface="Franklin Gothic Medium Cond"/>
            </a:endParaRPr>
          </a:p>
        </p:txBody>
      </p:sp>
      <p:grpSp>
        <p:nvGrpSpPr>
          <p:cNvPr id="24" name="object 19"/>
          <p:cNvGrpSpPr/>
          <p:nvPr/>
        </p:nvGrpSpPr>
        <p:grpSpPr>
          <a:xfrm>
            <a:off x="1752600" y="2057400"/>
            <a:ext cx="463550" cy="463550"/>
            <a:chOff x="1769364" y="5218176"/>
            <a:chExt cx="463550" cy="463550"/>
          </a:xfrm>
        </p:grpSpPr>
        <p:sp>
          <p:nvSpPr>
            <p:cNvPr id="25" name="object 20"/>
            <p:cNvSpPr/>
            <p:nvPr/>
          </p:nvSpPr>
          <p:spPr>
            <a:xfrm>
              <a:off x="1775460" y="5224272"/>
              <a:ext cx="451484" cy="451484"/>
            </a:xfrm>
            <a:custGeom>
              <a:avLst/>
              <a:gdLst/>
              <a:ahLst/>
              <a:cxnLst/>
              <a:rect l="l" t="t" r="r" b="b"/>
              <a:pathLst>
                <a:path w="451485" h="451485">
                  <a:moveTo>
                    <a:pt x="225551" y="0"/>
                  </a:moveTo>
                  <a:lnTo>
                    <a:pt x="180090" y="4581"/>
                  </a:lnTo>
                  <a:lnTo>
                    <a:pt x="137749" y="17722"/>
                  </a:lnTo>
                  <a:lnTo>
                    <a:pt x="99435" y="38515"/>
                  </a:lnTo>
                  <a:lnTo>
                    <a:pt x="66055" y="66055"/>
                  </a:lnTo>
                  <a:lnTo>
                    <a:pt x="38515" y="99435"/>
                  </a:lnTo>
                  <a:lnTo>
                    <a:pt x="17722" y="137749"/>
                  </a:lnTo>
                  <a:lnTo>
                    <a:pt x="4581" y="180090"/>
                  </a:lnTo>
                  <a:lnTo>
                    <a:pt x="0" y="225551"/>
                  </a:lnTo>
                  <a:lnTo>
                    <a:pt x="4581" y="271013"/>
                  </a:lnTo>
                  <a:lnTo>
                    <a:pt x="17722" y="313354"/>
                  </a:lnTo>
                  <a:lnTo>
                    <a:pt x="38515" y="351668"/>
                  </a:lnTo>
                  <a:lnTo>
                    <a:pt x="66055" y="385048"/>
                  </a:lnTo>
                  <a:lnTo>
                    <a:pt x="99435" y="412588"/>
                  </a:lnTo>
                  <a:lnTo>
                    <a:pt x="137749" y="433381"/>
                  </a:lnTo>
                  <a:lnTo>
                    <a:pt x="180090" y="446522"/>
                  </a:lnTo>
                  <a:lnTo>
                    <a:pt x="225551" y="451103"/>
                  </a:lnTo>
                  <a:lnTo>
                    <a:pt x="271013" y="446522"/>
                  </a:lnTo>
                  <a:lnTo>
                    <a:pt x="313354" y="433381"/>
                  </a:lnTo>
                  <a:lnTo>
                    <a:pt x="351668" y="412588"/>
                  </a:lnTo>
                  <a:lnTo>
                    <a:pt x="385048" y="385048"/>
                  </a:lnTo>
                  <a:lnTo>
                    <a:pt x="412588" y="351668"/>
                  </a:lnTo>
                  <a:lnTo>
                    <a:pt x="433381" y="313354"/>
                  </a:lnTo>
                  <a:lnTo>
                    <a:pt x="446522" y="271013"/>
                  </a:lnTo>
                  <a:lnTo>
                    <a:pt x="451103" y="225551"/>
                  </a:lnTo>
                  <a:lnTo>
                    <a:pt x="446522" y="180090"/>
                  </a:lnTo>
                  <a:lnTo>
                    <a:pt x="433381" y="137749"/>
                  </a:lnTo>
                  <a:lnTo>
                    <a:pt x="412588" y="99435"/>
                  </a:lnTo>
                  <a:lnTo>
                    <a:pt x="385048" y="66055"/>
                  </a:lnTo>
                  <a:lnTo>
                    <a:pt x="351668" y="38515"/>
                  </a:lnTo>
                  <a:lnTo>
                    <a:pt x="313354" y="17722"/>
                  </a:lnTo>
                  <a:lnTo>
                    <a:pt x="271013" y="4581"/>
                  </a:lnTo>
                  <a:lnTo>
                    <a:pt x="225551" y="0"/>
                  </a:lnTo>
                  <a:close/>
                </a:path>
              </a:pathLst>
            </a:custGeom>
            <a:solidFill>
              <a:srgbClr val="2C2B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1"/>
            <p:cNvSpPr/>
            <p:nvPr/>
          </p:nvSpPr>
          <p:spPr>
            <a:xfrm>
              <a:off x="1775460" y="5224272"/>
              <a:ext cx="451484" cy="451484"/>
            </a:xfrm>
            <a:custGeom>
              <a:avLst/>
              <a:gdLst/>
              <a:ahLst/>
              <a:cxnLst/>
              <a:rect l="l" t="t" r="r" b="b"/>
              <a:pathLst>
                <a:path w="451485" h="451485">
                  <a:moveTo>
                    <a:pt x="0" y="225551"/>
                  </a:moveTo>
                  <a:lnTo>
                    <a:pt x="4581" y="180090"/>
                  </a:lnTo>
                  <a:lnTo>
                    <a:pt x="17722" y="137749"/>
                  </a:lnTo>
                  <a:lnTo>
                    <a:pt x="38515" y="99435"/>
                  </a:lnTo>
                  <a:lnTo>
                    <a:pt x="66055" y="66055"/>
                  </a:lnTo>
                  <a:lnTo>
                    <a:pt x="99435" y="38515"/>
                  </a:lnTo>
                  <a:lnTo>
                    <a:pt x="137749" y="17722"/>
                  </a:lnTo>
                  <a:lnTo>
                    <a:pt x="180090" y="4581"/>
                  </a:lnTo>
                  <a:lnTo>
                    <a:pt x="225551" y="0"/>
                  </a:lnTo>
                  <a:lnTo>
                    <a:pt x="271013" y="4581"/>
                  </a:lnTo>
                  <a:lnTo>
                    <a:pt x="313354" y="17722"/>
                  </a:lnTo>
                  <a:lnTo>
                    <a:pt x="351668" y="38515"/>
                  </a:lnTo>
                  <a:lnTo>
                    <a:pt x="385048" y="66055"/>
                  </a:lnTo>
                  <a:lnTo>
                    <a:pt x="412588" y="99435"/>
                  </a:lnTo>
                  <a:lnTo>
                    <a:pt x="433381" y="137749"/>
                  </a:lnTo>
                  <a:lnTo>
                    <a:pt x="446522" y="180090"/>
                  </a:lnTo>
                  <a:lnTo>
                    <a:pt x="451103" y="225551"/>
                  </a:lnTo>
                  <a:lnTo>
                    <a:pt x="446522" y="271013"/>
                  </a:lnTo>
                  <a:lnTo>
                    <a:pt x="433381" y="313354"/>
                  </a:lnTo>
                  <a:lnTo>
                    <a:pt x="412588" y="351668"/>
                  </a:lnTo>
                  <a:lnTo>
                    <a:pt x="385048" y="385048"/>
                  </a:lnTo>
                  <a:lnTo>
                    <a:pt x="351668" y="412588"/>
                  </a:lnTo>
                  <a:lnTo>
                    <a:pt x="313354" y="433381"/>
                  </a:lnTo>
                  <a:lnTo>
                    <a:pt x="271013" y="446522"/>
                  </a:lnTo>
                  <a:lnTo>
                    <a:pt x="225551" y="451103"/>
                  </a:lnTo>
                  <a:lnTo>
                    <a:pt x="180090" y="446522"/>
                  </a:lnTo>
                  <a:lnTo>
                    <a:pt x="137749" y="433381"/>
                  </a:lnTo>
                  <a:lnTo>
                    <a:pt x="99435" y="412588"/>
                  </a:lnTo>
                  <a:lnTo>
                    <a:pt x="66055" y="385048"/>
                  </a:lnTo>
                  <a:lnTo>
                    <a:pt x="38515" y="351668"/>
                  </a:lnTo>
                  <a:lnTo>
                    <a:pt x="17722" y="313354"/>
                  </a:lnTo>
                  <a:lnTo>
                    <a:pt x="4581" y="271013"/>
                  </a:lnTo>
                  <a:lnTo>
                    <a:pt x="0" y="225551"/>
                  </a:lnTo>
                  <a:close/>
                </a:path>
              </a:pathLst>
            </a:custGeom>
            <a:ln w="12192">
              <a:solidFill>
                <a:srgbClr val="001C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1840</TotalTime>
  <Words>677</Words>
  <Application>Microsoft Office PowerPoint</Application>
  <PresentationFormat>Произвольный</PresentationFormat>
  <Paragraphs>165</Paragraphs>
  <Slides>19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Franklin Gothic Medium</vt:lpstr>
      <vt:lpstr>Calibri</vt:lpstr>
      <vt:lpstr>Franklin Gothic Medium Cond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Нормативно правовые основы внедрения  ЦМН в МОБУ СОШ №3  с УИОП с. Бижбуляк</vt:lpstr>
      <vt:lpstr>Презентация PowerPoint</vt:lpstr>
      <vt:lpstr>Этапы реализации практики наставничества</vt:lpstr>
      <vt:lpstr>Основные мероприятия (дорожная карта)</vt:lpstr>
      <vt:lpstr>  Системно-деятельностный подход в действии </vt:lpstr>
      <vt:lpstr>  Системно-деятельностный подход в действии </vt:lpstr>
      <vt:lpstr>  РЕЗУЛЬТАТЫ ПРАКТИКИ НАСТАВНИЧЕСТВА  </vt:lpstr>
      <vt:lpstr>  РЕЗУЛЬТАТЫ ПРАКТИКИ НАСТАВНИЧЕСТВА  </vt:lpstr>
      <vt:lpstr>  РЕЗУЛЬТАТЫ ПРАКТИКИ НАСТАВНИЧЕСТВА  </vt:lpstr>
      <vt:lpstr>  РЕЗУЛЬТАТЫ ПРАКТИКИ НАСТАВНИЧЕСТВА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Никита Тарасов</dc:creator>
  <cp:lastModifiedBy>Пользователь Windows</cp:lastModifiedBy>
  <cp:revision>133</cp:revision>
  <dcterms:created xsi:type="dcterms:W3CDTF">2021-09-15T04:23:41Z</dcterms:created>
  <dcterms:modified xsi:type="dcterms:W3CDTF">2025-01-20T05:41:07Z</dcterms:modified>
</cp:coreProperties>
</file>